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7"/>
  </p:notesMasterIdLst>
  <p:sldIdLst>
    <p:sldId id="257" r:id="rId3"/>
    <p:sldId id="259" r:id="rId4"/>
    <p:sldId id="331" r:id="rId5"/>
    <p:sldId id="332" r:id="rId6"/>
    <p:sldId id="320" r:id="rId7"/>
    <p:sldId id="343" r:id="rId8"/>
    <p:sldId id="334" r:id="rId9"/>
    <p:sldId id="310" r:id="rId10"/>
    <p:sldId id="321" r:id="rId11"/>
    <p:sldId id="352" r:id="rId12"/>
    <p:sldId id="322" r:id="rId13"/>
    <p:sldId id="353" r:id="rId14"/>
    <p:sldId id="323" r:id="rId15"/>
    <p:sldId id="354" r:id="rId16"/>
    <p:sldId id="344" r:id="rId17"/>
    <p:sldId id="355" r:id="rId18"/>
    <p:sldId id="345" r:id="rId19"/>
    <p:sldId id="351" r:id="rId20"/>
    <p:sldId id="346" r:id="rId21"/>
    <p:sldId id="350" r:id="rId22"/>
    <p:sldId id="347" r:id="rId23"/>
    <p:sldId id="349" r:id="rId24"/>
    <p:sldId id="348" r:id="rId25"/>
    <p:sldId id="312" r:id="rId26"/>
    <p:sldId id="326" r:id="rId27"/>
    <p:sldId id="313" r:id="rId28"/>
    <p:sldId id="327" r:id="rId29"/>
    <p:sldId id="376" r:id="rId30"/>
    <p:sldId id="371" r:id="rId31"/>
    <p:sldId id="372" r:id="rId32"/>
    <p:sldId id="373" r:id="rId33"/>
    <p:sldId id="374" r:id="rId34"/>
    <p:sldId id="375" r:id="rId35"/>
    <p:sldId id="281" r:id="rId3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77"/>
      </p:cViewPr>
      <p:guideLst>
        <p:guide orient="horz" pos="2159"/>
        <p:guide pos="3840"/>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0" Type="http://schemas.openxmlformats.org/officeDocument/2006/relationships/tableStyles" Target="tableStyles.xml"/><Relationship Id="rId4" Type="http://schemas.openxmlformats.org/officeDocument/2006/relationships/slide" Target="slides/slide2.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notesMaster" Target="notesMasters/notesMaster1.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CEC294-1CAD-4EAD-B734-FE21E2D240C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2E3FF2-7672-424F-96BF-79BED793B08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A7F1328-8422-4FC2-8CB7-67646B12AD7A}"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A31DCD34-8252-4593-BF28-60EA3B172671}"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random/>
      </p:transition>
    </mc:Choice>
    <mc:Fallback>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image" Target="../media/image1.pn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7F1328-8422-4FC2-8CB7-67646B12AD7A}"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1DCD34-8252-4593-BF28-60EA3B172671}" type="slidenum">
              <a:rPr lang="zh-CN" altLang="en-US" smtClean="0">
                <a:solidFill>
                  <a:prstClr val="black">
                    <a:tint val="75000"/>
                  </a:prstClr>
                </a:solidFill>
              </a:rPr>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mc:Choice xmlns:p14="http://schemas.microsoft.com/office/powerpoint/2010/main" Requires="p14">
      <p:transition spd="slow" p14:dur="2000" advClick="0" advTm="0">
        <p:random/>
      </p:transition>
    </mc:Choice>
    <mc:Fallback>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b="12804"/>
          <a:stretch>
            <a:fillRect/>
          </a:stretch>
        </p:blipFill>
        <p:spPr>
          <a:xfrm>
            <a:off x="-2" y="0"/>
            <a:ext cx="12189174" cy="6858000"/>
          </a:xfrm>
          <a:prstGeom prst="rect">
            <a:avLst/>
          </a:prstGeom>
        </p:spPr>
      </p:pic>
      <p:sp>
        <p:nvSpPr>
          <p:cNvPr id="5" name="矩形 4"/>
          <p:cNvSpPr/>
          <p:nvPr/>
        </p:nvSpPr>
        <p:spPr>
          <a:xfrm>
            <a:off x="-2" y="0"/>
            <a:ext cx="12189174" cy="6858000"/>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10800000">
            <a:off x="3638210" y="1395648"/>
            <a:ext cx="4399284" cy="379248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23" name="直接连接符 22"/>
          <p:cNvCxnSpPr/>
          <p:nvPr/>
        </p:nvCxnSpPr>
        <p:spPr>
          <a:xfrm>
            <a:off x="7661583" y="2024111"/>
            <a:ext cx="815207"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6810932" y="2024110"/>
            <a:ext cx="1665859" cy="2883218"/>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6403328" y="4221626"/>
            <a:ext cx="411149" cy="67343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rot="14400000">
            <a:off x="4832731" y="4940561"/>
            <a:ext cx="1369884"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rot="14400000">
            <a:off x="5832230" y="4395733"/>
            <a:ext cx="684942" cy="1121889"/>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9" name="等腰三角形 28"/>
          <p:cNvSpPr/>
          <p:nvPr/>
        </p:nvSpPr>
        <p:spPr>
          <a:xfrm rot="10800000">
            <a:off x="6608902" y="5070997"/>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等腰三角形 29"/>
          <p:cNvSpPr/>
          <p:nvPr/>
        </p:nvSpPr>
        <p:spPr>
          <a:xfrm rot="15758920">
            <a:off x="7836674" y="3741540"/>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等腰三角形 30"/>
          <p:cNvSpPr/>
          <p:nvPr/>
        </p:nvSpPr>
        <p:spPr>
          <a:xfrm rot="10800000">
            <a:off x="3173401" y="2514182"/>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2" name="等腰三角形 31"/>
          <p:cNvSpPr/>
          <p:nvPr/>
        </p:nvSpPr>
        <p:spPr>
          <a:xfrm rot="7145812">
            <a:off x="4010315" y="3330474"/>
            <a:ext cx="1167514" cy="100647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3" name="等腰三角形 32"/>
          <p:cNvSpPr/>
          <p:nvPr/>
        </p:nvSpPr>
        <p:spPr>
          <a:xfrm rot="14400000">
            <a:off x="9078663" y="3304461"/>
            <a:ext cx="315578" cy="272049"/>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4" name="等腰三角形 33"/>
          <p:cNvSpPr/>
          <p:nvPr/>
        </p:nvSpPr>
        <p:spPr>
          <a:xfrm rot="16200000">
            <a:off x="8630396" y="4355130"/>
            <a:ext cx="650949" cy="561162"/>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5" name="文本框 34"/>
          <p:cNvSpPr txBox="1"/>
          <p:nvPr/>
        </p:nvSpPr>
        <p:spPr>
          <a:xfrm>
            <a:off x="3023870" y="2252980"/>
            <a:ext cx="5809615" cy="1198880"/>
          </a:xfrm>
          <a:prstGeom prst="rect">
            <a:avLst/>
          </a:prstGeom>
          <a:noFill/>
        </p:spPr>
        <p:txBody>
          <a:bodyPr wrap="square" rtlCol="0">
            <a:spAutoFit/>
          </a:bodyPr>
          <a:lstStyle/>
          <a:p>
            <a:pPr algn="ctr"/>
            <a:r>
              <a:rPr lang="en-US" altLang="zh-CN" sz="3600" spc="300" dirty="0">
                <a:solidFill>
                  <a:prstClr val="white"/>
                </a:solidFill>
                <a:latin typeface="Impact" panose="020B0806030902050204" pitchFamily="34" charset="0"/>
                <a:ea typeface="微软雅黑" panose="020B0503020204020204" pitchFamily="34" charset="-122"/>
              </a:rPr>
              <a:t> </a:t>
            </a:r>
            <a:r>
              <a:rPr lang="zh-CN" altLang="en-US" sz="3600" spc="300" dirty="0">
                <a:solidFill>
                  <a:prstClr val="white"/>
                </a:solidFill>
                <a:latin typeface="Impact" panose="020B0806030902050204" pitchFamily="34" charset="0"/>
                <a:ea typeface="微软雅黑" panose="020B0503020204020204" pitchFamily="34" charset="-122"/>
              </a:rPr>
              <a:t>预防性维护</a:t>
            </a:r>
            <a:endParaRPr lang="zh-CN" altLang="en-US" sz="3600" spc="300" dirty="0">
              <a:solidFill>
                <a:prstClr val="white"/>
              </a:solidFill>
              <a:latin typeface="Impact" panose="020B0806030902050204" pitchFamily="34" charset="0"/>
              <a:ea typeface="微软雅黑" panose="020B0503020204020204" pitchFamily="34" charset="-122"/>
            </a:endParaRPr>
          </a:p>
          <a:p>
            <a:pPr algn="ctr"/>
            <a:r>
              <a:rPr lang="zh-CN" altLang="en-US" sz="3600" spc="300" dirty="0">
                <a:solidFill>
                  <a:prstClr val="white"/>
                </a:solidFill>
                <a:latin typeface="Impact" panose="020B0806030902050204" pitchFamily="34" charset="0"/>
                <a:ea typeface="微软雅黑" panose="020B0503020204020204" pitchFamily="34" charset="-122"/>
              </a:rPr>
              <a:t>软件再工程过程</a:t>
            </a:r>
            <a:endParaRPr lang="zh-CN" altLang="en-US" sz="3600" spc="300" dirty="0">
              <a:solidFill>
                <a:prstClr val="white"/>
              </a:solidFill>
              <a:latin typeface="Impact" panose="020B0806030902050204" pitchFamily="34" charset="0"/>
              <a:ea typeface="微软雅黑" panose="020B0503020204020204" pitchFamily="34" charset="-122"/>
            </a:endParaRPr>
          </a:p>
        </p:txBody>
      </p:sp>
      <p:sp>
        <p:nvSpPr>
          <p:cNvPr id="36" name="文本框 35"/>
          <p:cNvSpPr txBox="1"/>
          <p:nvPr/>
        </p:nvSpPr>
        <p:spPr>
          <a:xfrm>
            <a:off x="5175234" y="3529589"/>
            <a:ext cx="2049063" cy="337185"/>
          </a:xfrm>
          <a:prstGeom prst="rect">
            <a:avLst/>
          </a:prstGeom>
          <a:noFill/>
        </p:spPr>
        <p:txBody>
          <a:bodyPr wrap="square" rtlCol="0">
            <a:spAutoFit/>
          </a:bodyPr>
          <a:lstStyle/>
          <a:p>
            <a:r>
              <a:rPr lang="zh-CN" altLang="en-US" sz="1600" b="1" dirty="0">
                <a:solidFill>
                  <a:prstClr val="white"/>
                </a:solidFill>
                <a:latin typeface="微软雅黑" panose="020B0503020204020204" pitchFamily="34" charset="-122"/>
                <a:ea typeface="微软雅黑" panose="020B0503020204020204" pitchFamily="34" charset="-122"/>
              </a:rPr>
              <a:t>小组</a:t>
            </a:r>
            <a:r>
              <a:rPr lang="zh-CN" altLang="en-US" sz="1600" b="1" dirty="0" smtClean="0">
                <a:solidFill>
                  <a:prstClr val="white"/>
                </a:solidFill>
                <a:latin typeface="微软雅黑" panose="020B0503020204020204" pitchFamily="34" charset="-122"/>
                <a:ea typeface="微软雅黑" panose="020B0503020204020204" pitchFamily="34" charset="-122"/>
              </a:rPr>
              <a:t>：</a:t>
            </a:r>
            <a:r>
              <a:rPr lang="en-US" altLang="zh-CN" sz="1600" b="1" dirty="0" smtClean="0">
                <a:solidFill>
                  <a:prstClr val="white"/>
                </a:solidFill>
                <a:latin typeface="微软雅黑" panose="020B0503020204020204" pitchFamily="34" charset="-122"/>
                <a:ea typeface="微软雅黑" panose="020B0503020204020204" pitchFamily="34" charset="-122"/>
              </a:rPr>
              <a:t>G24</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5010082" y="1646241"/>
            <a:ext cx="1837096" cy="645160"/>
          </a:xfrm>
          <a:prstGeom prst="rect">
            <a:avLst/>
          </a:prstGeom>
          <a:noFill/>
        </p:spPr>
        <p:txBody>
          <a:bodyPr wrap="square" rtlCol="0">
            <a:spAutoFit/>
          </a:bodyPr>
          <a:lstStyle>
            <a:defPPr>
              <a:defRPr lang="zh-CN"/>
            </a:defPPr>
            <a:lvl1pPr>
              <a:defRPr sz="4000" b="1" spc="300">
                <a:solidFill>
                  <a:schemeClr val="bg1"/>
                </a:solidFill>
                <a:latin typeface="Impact" panose="020B0806030902050204" pitchFamily="34" charset="0"/>
                <a:ea typeface="微软雅黑" panose="020B0503020204020204" pitchFamily="34" charset="-122"/>
              </a:defRPr>
            </a:lvl1pPr>
          </a:lstStyle>
          <a:p>
            <a:r>
              <a:rPr lang="en-US" altLang="zh-CN" sz="3600" b="0" dirty="0">
                <a:solidFill>
                  <a:prstClr val="white"/>
                </a:solidFill>
              </a:rPr>
              <a:t>8.5/8.6</a:t>
            </a:r>
            <a:endParaRPr lang="zh-CN" altLang="en-US" sz="3600" b="0" dirty="0">
              <a:solidFill>
                <a:prstClr val="white"/>
              </a:solidFill>
            </a:endParaRPr>
          </a:p>
        </p:txBody>
      </p:sp>
      <p:cxnSp>
        <p:nvCxnSpPr>
          <p:cNvPr id="4" name="直接连接符 3"/>
          <p:cNvCxnSpPr/>
          <p:nvPr/>
        </p:nvCxnSpPr>
        <p:spPr>
          <a:xfrm>
            <a:off x="2585687" y="1209551"/>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30125" y="-19066"/>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43" name="等腰三角形 42"/>
          <p:cNvSpPr/>
          <p:nvPr/>
        </p:nvSpPr>
        <p:spPr>
          <a:xfrm rot="15526428" flipH="1">
            <a:off x="10196100" y="1702084"/>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4" name="等腰三角形 43"/>
          <p:cNvSpPr/>
          <p:nvPr/>
        </p:nvSpPr>
        <p:spPr>
          <a:xfrm rot="4726428" flipH="1">
            <a:off x="9855365" y="881733"/>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5" name="等腰三角形 44"/>
          <p:cNvSpPr/>
          <p:nvPr/>
        </p:nvSpPr>
        <p:spPr>
          <a:xfrm rot="8326428" flipH="1">
            <a:off x="10524444" y="778565"/>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6" name="等腰三角形 45"/>
          <p:cNvSpPr/>
          <p:nvPr/>
        </p:nvSpPr>
        <p:spPr>
          <a:xfrm rot="4726428" flipH="1">
            <a:off x="10431601" y="582091"/>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7" name="等腰三角形 46"/>
          <p:cNvSpPr/>
          <p:nvPr/>
        </p:nvSpPr>
        <p:spPr>
          <a:xfrm rot="15526428" flipH="1">
            <a:off x="10398357" y="1310682"/>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等腰三角形 47"/>
          <p:cNvSpPr/>
          <p:nvPr/>
        </p:nvSpPr>
        <p:spPr>
          <a:xfrm rot="15526428" flipH="1">
            <a:off x="10884701" y="1811766"/>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9" name="等腰三角形 48"/>
          <p:cNvSpPr/>
          <p:nvPr/>
        </p:nvSpPr>
        <p:spPr>
          <a:xfrm rot="15526428" flipH="1">
            <a:off x="11038411" y="1515892"/>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21" grpId="0" bldLvl="0" animBg="1"/>
      <p:bldP spid="29" grpId="0" animBg="1"/>
      <p:bldP spid="30" grpId="0" animBg="1"/>
      <p:bldP spid="31" grpId="0" animBg="1"/>
      <p:bldP spid="32" grpId="0" animBg="1"/>
      <p:bldP spid="33" grpId="0" animBg="1"/>
      <p:bldP spid="34" grpId="0" animBg="1"/>
      <p:bldP spid="35" grpId="0"/>
      <p:bldP spid="36" grpId="0"/>
      <p:bldP spid="38" grpId="0"/>
      <p:bldP spid="43" grpId="0" animBg="1"/>
      <p:bldP spid="43" grpId="1" animBg="1"/>
      <p:bldP spid="44" grpId="0" animBg="1"/>
      <p:bldP spid="44" grpId="1" animBg="1"/>
      <p:bldP spid="45" grpId="0" animBg="1"/>
      <p:bldP spid="45" grpId="1" animBg="1"/>
      <p:bldP spid="46" grpId="0" animBg="1"/>
      <p:bldP spid="46" grpId="1" animBg="1"/>
      <p:bldP spid="47" grpId="0" animBg="1"/>
      <p:bldP spid="47" grpId="1" animBg="1"/>
      <p:bldP spid="48" grpId="0" animBg="1"/>
      <p:bldP spid="48" grpId="1" animBg="1"/>
      <p:bldP spid="49" grpId="0" animBg="1"/>
      <p:bldP spid="49"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239770" y="2964180"/>
            <a:ext cx="5956935" cy="95313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altLang="en-US" sz="2800" b="1" dirty="0">
                <a:solidFill>
                  <a:prstClr val="white"/>
                </a:solidFill>
                <a:latin typeface="微软雅黑" panose="020B0503020204020204" pitchFamily="34" charset="-122"/>
                <a:ea typeface="微软雅黑" panose="020B0503020204020204" pitchFamily="34" charset="-122"/>
                <a:sym typeface="+mn-ea"/>
              </a:rPr>
              <a:t>库存目录分析</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lang="zh-CN" altLang="en-US" sz="24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altLang="en-US" sz="2400" b="1" dirty="0">
              <a:solidFill>
                <a:prstClr val="white"/>
              </a:solidFill>
              <a:latin typeface="微软雅黑" panose="020B0503020204020204" pitchFamily="34" charset="-122"/>
              <a:ea typeface="微软雅黑" panose="020B0503020204020204" pitchFamily="34" charset="-122"/>
              <a:sym typeface="+mn-ea"/>
            </a:endParaRPr>
          </a:p>
        </p:txBody>
      </p:sp>
      <p:sp>
        <p:nvSpPr>
          <p:cNvPr id="2" name="文本框 1"/>
          <p:cNvSpPr txBox="1"/>
          <p:nvPr/>
        </p:nvSpPr>
        <p:spPr>
          <a:xfrm>
            <a:off x="821690" y="2275205"/>
            <a:ext cx="6639560" cy="2963545"/>
          </a:xfrm>
          <a:prstGeom prst="rect">
            <a:avLst/>
          </a:prstGeom>
          <a:noFill/>
        </p:spPr>
        <p:txBody>
          <a:bodyPr wrap="square" rtlCol="0" anchor="t">
            <a:spAutoFit/>
          </a:bodyPr>
          <a:p>
            <a:pPr marL="0" marR="0" lvl="0" indent="0" algn="l" defTabSz="914400" rtl="0" eaLnBrk="0" fontAlgn="base" latinLnBrk="0" hangingPunct="0">
              <a:lnSpc>
                <a:spcPts val="3200"/>
              </a:lnSpc>
              <a:spcBef>
                <a:spcPct val="0"/>
              </a:spcBef>
              <a:spcAft>
                <a:spcPct val="0"/>
              </a:spcAft>
              <a:buClrTx/>
              <a:buSzTx/>
              <a:buFontTx/>
              <a:buNone/>
              <a:defRPr/>
            </a:pPr>
            <a:r>
              <a:rPr lang="zh-CN" altLang="en-US" dirty="0">
                <a:solidFill>
                  <a:schemeClr val="bg1"/>
                </a:solidFill>
                <a:latin typeface="Arial" panose="020B0604020202020204" pitchFamily="34" charset="0"/>
                <a:sym typeface="+mn-ea"/>
              </a:rPr>
              <a:t> 每个软件组织都应该保存其拥有的所有应用系统的库存目录。该目录包含关于每个应用系统的基本信息。</a:t>
            </a:r>
            <a:endParaRPr lang="zh-CN" altLang="en-US" dirty="0">
              <a:solidFill>
                <a:schemeClr val="bg1"/>
              </a:solidFill>
              <a:latin typeface="Arial" panose="020B0604020202020204" pitchFamily="34" charset="0"/>
              <a:sym typeface="+mn-ea"/>
            </a:endParaRPr>
          </a:p>
          <a:p>
            <a:pPr marL="0" marR="0" lvl="0" indent="0" algn="l" defTabSz="914400" rtl="0" eaLnBrk="0" fontAlgn="base" latinLnBrk="0" hangingPunct="0">
              <a:lnSpc>
                <a:spcPts val="3200"/>
              </a:lnSpc>
              <a:spcBef>
                <a:spcPct val="0"/>
              </a:spcBef>
              <a:spcAft>
                <a:spcPct val="0"/>
              </a:spcAft>
              <a:buClrTx/>
              <a:buSzTx/>
              <a:buFontTx/>
              <a:buNone/>
              <a:defRPr/>
            </a:pPr>
            <a:r>
              <a:rPr lang="zh-CN" altLang="en-US" dirty="0">
                <a:solidFill>
                  <a:schemeClr val="bg1"/>
                </a:solidFill>
                <a:latin typeface="Arial" panose="020B0604020202020204" pitchFamily="34" charset="0"/>
                <a:sym typeface="+mn-ea"/>
              </a:rPr>
              <a:t>应该仔细分析库存目录，按照业务重要程度、寿命、当前可维护性、预期的修改次数等标准，把库中的应用系统排序，从中选出再工程的候选者，然后明智地分配再工程所需要的资源。</a:t>
            </a:r>
            <a:endParaRPr lang="en-US" altLang="zh-CN" dirty="0">
              <a:latin typeface="Arial" panose="020B0604020202020204" pitchFamily="34" charset="0"/>
            </a:endParaRPr>
          </a:p>
          <a:p>
            <a:pPr marL="0" marR="0" lvl="0" indent="0" algn="l" defTabSz="914400" rtl="0" eaLnBrk="0" fontAlgn="base" latinLnBrk="0" hangingPunct="0">
              <a:lnSpc>
                <a:spcPts val="3200"/>
              </a:lnSpc>
              <a:spcBef>
                <a:spcPct val="0"/>
              </a:spcBef>
              <a:spcAft>
                <a:spcPct val="0"/>
              </a:spcAft>
              <a:buClrTx/>
              <a:buSzTx/>
              <a:buFontTx/>
              <a:buNone/>
              <a:defRPr/>
            </a:pPr>
            <a:endParaRPr lang="en-US" altLang="zh-CN" dirty="0">
              <a:latin typeface="Arial" panose="020B0604020202020204" pitchFamily="34" charset="0"/>
            </a:endParaRPr>
          </a:p>
          <a:p>
            <a:pPr marL="0" marR="0" lvl="0" indent="0" algn="l" defTabSz="914400" rtl="0" eaLnBrk="0" fontAlgn="base" latinLnBrk="0" hangingPunct="0">
              <a:lnSpc>
                <a:spcPts val="3200"/>
              </a:lnSpc>
              <a:spcBef>
                <a:spcPct val="0"/>
              </a:spcBef>
              <a:spcAft>
                <a:spcPct val="0"/>
              </a:spcAft>
              <a:buClrTx/>
              <a:buSzTx/>
              <a:buFontTx/>
              <a:buNone/>
              <a:defRPr/>
            </a:pPr>
            <a:endParaRPr lang="zh-CN" altLang="en-US"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1019175" y="859155"/>
            <a:ext cx="2286635" cy="460375"/>
          </a:xfrm>
          <a:prstGeom prst="rect">
            <a:avLst/>
          </a:prstGeom>
          <a:noFill/>
        </p:spPr>
        <p:txBody>
          <a:bodyPr wrap="none" rtlCol="0" anchor="t">
            <a:spAutoFit/>
          </a:bodyPr>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lang="zh-CN" altLang="en-US" sz="2400" b="1" dirty="0">
                <a:solidFill>
                  <a:prstClr val="white"/>
                </a:solidFill>
                <a:latin typeface="微软雅黑" panose="020B0503020204020204" pitchFamily="34" charset="-122"/>
                <a:ea typeface="微软雅黑" panose="020B0503020204020204" pitchFamily="34" charset="-122"/>
                <a:sym typeface="+mn-ea"/>
              </a:rPr>
              <a:t>1.库存目录分析</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8871585" y="1461770"/>
            <a:ext cx="2776220" cy="3446145"/>
          </a:xfrm>
          <a:prstGeom prst="rect">
            <a:avLst/>
          </a:prstGeom>
          <a:noFill/>
        </p:spPr>
        <p:txBody>
          <a:bodyPr wrap="square" rtlCol="0" anchor="t">
            <a:spAutoFit/>
          </a:bodyPr>
          <a:p>
            <a:pPr eaLnBrk="1" hangingPunct="1"/>
            <a:endParaRPr lang="zh-CN" altLang="en-US" dirty="0">
              <a:solidFill>
                <a:schemeClr val="bg1"/>
              </a:solidFill>
              <a:latin typeface="Arial" panose="020B0604020202020204" pitchFamily="34" charset="0"/>
              <a:sym typeface="+mn-ea"/>
            </a:endParaRPr>
          </a:p>
          <a:p>
            <a:pPr eaLnBrk="1" hangingPunct="1"/>
            <a:r>
              <a:rPr lang="zh-CN" altLang="en-US" sz="2000" b="1" dirty="0">
                <a:solidFill>
                  <a:schemeClr val="bg1"/>
                </a:solidFill>
                <a:latin typeface="Arial" panose="020B0604020202020204" pitchFamily="34" charset="0"/>
                <a:sym typeface="+mn-ea"/>
              </a:rPr>
              <a:t>应用系统的基本信息：</a:t>
            </a:r>
            <a:endParaRPr lang="zh-CN" altLang="en-US" sz="2000" b="1" dirty="0">
              <a:solidFill>
                <a:schemeClr val="bg1"/>
              </a:solidFill>
              <a:latin typeface="Arial" panose="020B0604020202020204" pitchFamily="34" charset="0"/>
              <a:sym typeface="+mn-ea"/>
            </a:endParaRPr>
          </a:p>
          <a:p>
            <a:pPr eaLnBrk="1" hangingPunct="1"/>
            <a:r>
              <a:rPr lang="zh-CN" altLang="en-US" dirty="0">
                <a:solidFill>
                  <a:schemeClr val="bg1"/>
                </a:solidFill>
                <a:latin typeface="Arial" panose="020B0604020202020204" pitchFamily="34" charset="0"/>
                <a:sym typeface="+mn-ea"/>
              </a:rPr>
              <a:t>（例如</a:t>
            </a:r>
            <a:r>
              <a:rPr lang="zh-CN" altLang="en-US" b="1" dirty="0">
                <a:solidFill>
                  <a:schemeClr val="bg1"/>
                </a:solidFill>
                <a:latin typeface="Arial" panose="020B0604020202020204" pitchFamily="34" charset="0"/>
                <a:sym typeface="+mn-ea"/>
              </a:rPr>
              <a:t>应用系统的名字，最初构建它的日期，已做过的实质性修改次数，过去</a:t>
            </a:r>
            <a:r>
              <a:rPr lang="en-US" altLang="zh-CN" b="1" dirty="0">
                <a:solidFill>
                  <a:schemeClr val="bg1"/>
                </a:solidFill>
                <a:latin typeface="Arial" panose="020B0604020202020204" pitchFamily="34" charset="0"/>
                <a:sym typeface="+mn-ea"/>
              </a:rPr>
              <a:t>18</a:t>
            </a:r>
            <a:r>
              <a:rPr lang="zh-CN" altLang="en-US" b="1" dirty="0">
                <a:solidFill>
                  <a:schemeClr val="bg1"/>
                </a:solidFill>
                <a:latin typeface="Arial" panose="020B0604020202020204" pitchFamily="34" charset="0"/>
                <a:sym typeface="+mn-ea"/>
              </a:rPr>
              <a:t>个月报告的错误，用户数量，安装它的机器数量，它的复杂程度，文档质量，整体可维护性等级，预期寿命，在未来</a:t>
            </a:r>
            <a:r>
              <a:rPr lang="en-US" altLang="zh-CN" b="1" dirty="0">
                <a:solidFill>
                  <a:schemeClr val="bg1"/>
                </a:solidFill>
                <a:latin typeface="Arial" panose="020B0604020202020204" pitchFamily="34" charset="0"/>
                <a:sym typeface="+mn-ea"/>
              </a:rPr>
              <a:t>36</a:t>
            </a:r>
            <a:r>
              <a:rPr lang="zh-CN" altLang="en-US" b="1" dirty="0">
                <a:solidFill>
                  <a:schemeClr val="bg1"/>
                </a:solidFill>
                <a:latin typeface="Arial" panose="020B0604020202020204" pitchFamily="34" charset="0"/>
                <a:sym typeface="+mn-ea"/>
              </a:rPr>
              <a:t>个月内的预期修改次数，业务重要程度等</a:t>
            </a:r>
            <a:r>
              <a:rPr lang="zh-CN" altLang="en-US" dirty="0">
                <a:solidFill>
                  <a:schemeClr val="bg1"/>
                </a:solidFill>
                <a:latin typeface="Arial" panose="020B0604020202020204" pitchFamily="34" charset="0"/>
                <a:sym typeface="+mn-ea"/>
              </a:rPr>
              <a:t>）。</a:t>
            </a:r>
            <a:endParaRPr lang="zh-CN" altLang="en-US" dirty="0">
              <a:solidFill>
                <a:schemeClr val="bg1"/>
              </a:solidFill>
              <a:latin typeface="Arial" panose="020B0604020202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460115" y="2952115"/>
            <a:ext cx="5956935" cy="138366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sz="2800" b="1" dirty="0">
                <a:solidFill>
                  <a:prstClr val="white"/>
                </a:solidFill>
                <a:latin typeface="微软雅黑" panose="020B0503020204020204" pitchFamily="34" charset="-122"/>
                <a:ea typeface="微软雅黑" panose="020B0503020204020204" pitchFamily="34" charset="-122"/>
                <a:sym typeface="+mn-ea"/>
              </a:rPr>
              <a:t>文档重构</a:t>
            </a:r>
            <a:endParaRPr lang="zh-CN" altLang="en-US" sz="2800"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a:p>
            <a:pPr algn="ct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调试途径</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56920" y="739140"/>
            <a:ext cx="1333500" cy="368300"/>
          </a:xfrm>
          <a:prstGeom prst="rect">
            <a:avLst/>
          </a:prstGeom>
          <a:noFill/>
        </p:spPr>
        <p:txBody>
          <a:bodyPr wrap="none" rtlCol="0" anchor="t">
            <a:spAutoFit/>
          </a:bodyPr>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2</a:t>
            </a: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.文档重构</a:t>
            </a:r>
            <a:endParaRPr lang="zh-CN" altLang="en-US"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887730" y="1409700"/>
            <a:ext cx="7818120" cy="3138170"/>
          </a:xfrm>
          <a:prstGeom prst="rect">
            <a:avLst/>
          </a:prstGeom>
          <a:noFill/>
        </p:spPr>
        <p:txBody>
          <a:bodyPr wrap="square" rtlCol="0" anchor="t">
            <a:spAutoFit/>
          </a:bodyPr>
          <a:p>
            <a:pPr marR="0" defTabSz="914400" eaLnBrk="1" hangingPunct="1">
              <a:buClrTx/>
              <a:buSzTx/>
              <a:buFontTx/>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a:t>
            </a: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老程序固有的特点是缺乏文档。具体情况不同，处理这个问题的方法也不同。</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457200" marR="0" indent="-457200" defTabSz="914400" eaLnBrk="1" hangingPunct="1">
              <a:buClrTx/>
              <a:buSzTx/>
              <a:buFontTx/>
              <a:buAutoNum type="arabicParenBoth"/>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建立文档非常耗费时间，不可能为数百个程序都重新建</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立文档。如果一个程序是相对稳定的，正在走向其有用</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生命的终点，而且可能不会再经历什么变化，那么，让</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它保持现状是一个明智的选择。</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(2) 为了便于今后的维护，必须更新文档，但是由于资源有</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限，应采用“使用时建文档”的方法。</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(3) 如果某应用系统是完成业务工作的关键，而且必须重构</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全部文档，则仍然应该设法把文档工作减少到必需的最   </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小量。</a:t>
            </a:r>
            <a:endPar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460115" y="2952115"/>
            <a:ext cx="5956935" cy="95313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sz="2800" b="1" dirty="0">
                <a:solidFill>
                  <a:prstClr val="white"/>
                </a:solidFill>
                <a:latin typeface="微软雅黑" panose="020B0503020204020204" pitchFamily="34" charset="-122"/>
                <a:ea typeface="微软雅黑" panose="020B0503020204020204" pitchFamily="34" charset="-122"/>
              </a:rPr>
              <a:t>逆向工程</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调试途径</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56920" y="739140"/>
            <a:ext cx="1333500" cy="700405"/>
          </a:xfrm>
          <a:prstGeom prst="rect">
            <a:avLst/>
          </a:prstGeom>
          <a:noFill/>
        </p:spPr>
        <p:txBody>
          <a:bodyPr wrap="none" rtlCol="0" anchor="t">
            <a:spAutoFit/>
          </a:bodyPr>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3.逆向工程</a:t>
            </a:r>
            <a:endParaRPr kumimoji="0" lang="en-US" altLang="zh-CN" b="1" i="0" u="none" strike="noStrike"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lang="zh-CN" altLang="en-US"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2308860" y="2505710"/>
            <a:ext cx="7412355" cy="1198880"/>
          </a:xfrm>
          <a:prstGeom prst="rect">
            <a:avLst/>
          </a:prstGeom>
          <a:noFill/>
        </p:spPr>
        <p:txBody>
          <a:bodyPr wrap="square" rtlCol="0" anchor="t">
            <a:spAutoFit/>
          </a:bodyPr>
          <a:p>
            <a:pPr eaLnBrk="1" hangingPunct="1"/>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软件的逆向工程是分析程序以便在比源代码更高的抽象层次上创建出程序的某种表示的过程，也就是说，逆向工程是一个恢复设计结果的过程，逆向工程工具从现存的程序代码中抽取有关数据、体系结构和处理过程的设计信息。</a:t>
            </a:r>
            <a:endPar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460115" y="2952115"/>
            <a:ext cx="5956935" cy="95313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sz="2800" b="1" dirty="0">
                <a:solidFill>
                  <a:prstClr val="white"/>
                </a:solidFill>
                <a:latin typeface="微软雅黑" panose="020B0503020204020204" pitchFamily="34" charset="-122"/>
                <a:ea typeface="微软雅黑" panose="020B0503020204020204" pitchFamily="34" charset="-122"/>
              </a:rPr>
              <a:t>代码重构</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调试途径</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56920" y="739140"/>
            <a:ext cx="1333500" cy="1032510"/>
          </a:xfrm>
          <a:prstGeom prst="rect">
            <a:avLst/>
          </a:prstGeom>
          <a:noFill/>
        </p:spPr>
        <p:txBody>
          <a:bodyPr wrap="none" rtlCol="0" anchor="t">
            <a:spAutoFit/>
          </a:bodyPr>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4.代码重构</a:t>
            </a:r>
            <a:endParaRPr kumimoji="0" lang="zh-CN" altLang="en-US" b="1" i="0" u="none" strike="noStrike" kern="1200" cap="none" spc="0" normalizeH="0" baseline="0" noProof="0" dirty="0" smtClean="0">
              <a:ln>
                <a:noFill/>
              </a:ln>
              <a:solidFill>
                <a:prstClr val="black"/>
              </a:solidFill>
              <a:effectLst/>
              <a:uLnTx/>
              <a:uFillTx/>
              <a:latin typeface="+mn-lt"/>
              <a:ea typeface="+mn-ea"/>
              <a:cs typeface="+mn-cs"/>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en-US" altLang="zh-CN" b="1" i="0" u="none" strike="noStrike"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lang="zh-CN" altLang="en-US"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2308860" y="2505710"/>
            <a:ext cx="7412355" cy="2306955"/>
          </a:xfrm>
          <a:prstGeom prst="rect">
            <a:avLst/>
          </a:prstGeom>
          <a:noFill/>
        </p:spPr>
        <p:txBody>
          <a:bodyPr wrap="square" rtlCol="0" anchor="t">
            <a:spAutoFit/>
          </a:bodyPr>
          <a:p>
            <a:pPr marR="0" defTabSz="914400" eaLnBrk="1" hangingPunct="1">
              <a:buClrTx/>
              <a:buSzTx/>
              <a:buFontTx/>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代码重构是最常见的再工程活动。某些老程序具有比较完整、合理的体系结构，但是，个体模块的编码方式却是难于理解、测试和维护的。在这种情况下，可以重构可疑模块的代码。</a:t>
            </a:r>
            <a:endParaRPr kumimoji="0" lang="en-US"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342900" marR="0" indent="-342900" defTabSz="914400" eaLnBrk="1" hangingPunct="1">
              <a:buClrTx/>
              <a:buSzTx/>
              <a:buFont typeface="Wingdings" panose="05000000000000000000" pitchFamily="2" charset="2"/>
              <a:buChar char="Ø"/>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首先，用重构工具分析源代码，标注出和结构化程序设计概念相违背的部分</a:t>
            </a:r>
            <a:endParaRPr kumimoji="0" lang="en-US"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342900" marR="0" indent="-342900" defTabSz="914400" eaLnBrk="1" hangingPunct="1">
              <a:buClrTx/>
              <a:buSzTx/>
              <a:buFont typeface="Wingdings" panose="05000000000000000000" pitchFamily="2" charset="2"/>
              <a:buChar char="Ø"/>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然后，重构有问题的代码（此项工作可自动进行）</a:t>
            </a:r>
            <a:endParaRPr kumimoji="0" lang="en-US"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342900" marR="0" indent="-342900" defTabSz="914400" eaLnBrk="1" hangingPunct="1">
              <a:buClrTx/>
              <a:buSzTx/>
              <a:buFont typeface="Wingdings" panose="05000000000000000000" pitchFamily="2" charset="2"/>
              <a:buChar char="Ø"/>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最后，复审和测试生成的重构代码（以保证没有引入异常）并更新代码文档。</a:t>
            </a:r>
            <a:endPar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460115" y="2952115"/>
            <a:ext cx="5956935" cy="95313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sz="2800" b="1" dirty="0">
                <a:solidFill>
                  <a:prstClr val="white"/>
                </a:solidFill>
                <a:latin typeface="微软雅黑" panose="020B0503020204020204" pitchFamily="34" charset="-122"/>
                <a:ea typeface="微软雅黑" panose="020B0503020204020204" pitchFamily="34" charset="-122"/>
                <a:sym typeface="+mn-ea"/>
              </a:rPr>
              <a:t>数据重构</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调试途径</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56920" y="739140"/>
            <a:ext cx="1333500" cy="1032510"/>
          </a:xfrm>
          <a:prstGeom prst="rect">
            <a:avLst/>
          </a:prstGeom>
          <a:noFill/>
        </p:spPr>
        <p:txBody>
          <a:bodyPr wrap="none" rtlCol="0" anchor="t">
            <a:spAutoFit/>
          </a:bodyPr>
          <a:p>
            <a:pPr marL="0" marR="0" lvl="0" algn="l" defTabSz="914400" rtl="0" eaLnBrk="0" fontAlgn="base" latinLnBrk="0" hangingPunct="0">
              <a:lnSpc>
                <a:spcPct val="100000"/>
              </a:lnSpc>
              <a:spcBef>
                <a:spcPct val="20000"/>
              </a:spcBef>
              <a:buClrTx/>
              <a:buSzTx/>
              <a:buFont typeface="Arial" panose="020B0604020202020204" pitchFamily="34" charset="0"/>
              <a:buNone/>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5.数据重</a:t>
            </a: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构</a:t>
            </a:r>
            <a:endParaRPr kumimoji="0" lang="en-US" altLang="zh-CN" b="1" i="0" u="none" strike="noStrike"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en-US" altLang="zh-CN" b="1" i="0" u="none" strike="noStrike"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lang="zh-CN" altLang="en-US"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2308860" y="2505710"/>
            <a:ext cx="7412355" cy="2030095"/>
          </a:xfrm>
          <a:prstGeom prst="rect">
            <a:avLst/>
          </a:prstGeom>
          <a:noFill/>
        </p:spPr>
        <p:txBody>
          <a:bodyPr wrap="square" rtlCol="0" anchor="t">
            <a:spAutoFit/>
          </a:bodyPr>
          <a:p>
            <a:pPr eaLnBrk="1" hangingPunct="1"/>
            <a:r>
              <a:rPr lang="zh-CN" altLang="en-US" dirty="0">
                <a:solidFill>
                  <a:schemeClr val="bg1"/>
                </a:solidFill>
                <a:latin typeface="Arial" panose="020B0604020202020204" pitchFamily="34" charset="0"/>
                <a:sym typeface="+mn-ea"/>
              </a:rPr>
              <a:t>与代码重构不同，数据重构发生在相当低的抽象层次上，它是一种全范围的再工程活动</a:t>
            </a:r>
            <a:r>
              <a:rPr lang="en-US" altLang="zh-CN" dirty="0">
                <a:solidFill>
                  <a:schemeClr val="bg1"/>
                </a:solidFill>
                <a:latin typeface="Arial" panose="020B0604020202020204" pitchFamily="34" charset="0"/>
                <a:sym typeface="+mn-ea"/>
              </a:rPr>
              <a:t>——</a:t>
            </a:r>
            <a:r>
              <a:rPr lang="zh-CN" altLang="en-US" dirty="0">
                <a:solidFill>
                  <a:schemeClr val="bg1"/>
                </a:solidFill>
                <a:latin typeface="Arial" panose="020B0604020202020204" pitchFamily="34" charset="0"/>
                <a:sym typeface="+mn-ea"/>
              </a:rPr>
              <a:t>对数据的修改必然会导致体系结构或代码层的改变。在大多数情况下，数据重构始于逆向工程活动，分解当前使用的数据体系结构，必要时定义数据模型，标识数据对象和属性，并从软件质量的角度复审现存的数据结构。</a:t>
            </a:r>
            <a:endParaRPr lang="en-US" altLang="zh-CN" dirty="0">
              <a:solidFill>
                <a:schemeClr val="bg1"/>
              </a:solidFill>
              <a:latin typeface="Arial" panose="020B0604020202020204" pitchFamily="34" charset="0"/>
            </a:endParaRPr>
          </a:p>
          <a:p>
            <a:pPr eaLnBrk="1" hangingPunct="1"/>
            <a:r>
              <a:rPr lang="zh-CN" altLang="en-US" dirty="0">
                <a:solidFill>
                  <a:schemeClr val="bg1"/>
                </a:solidFill>
                <a:latin typeface="Arial" panose="020B0604020202020204" pitchFamily="34" charset="0"/>
                <a:sym typeface="+mn-ea"/>
              </a:rPr>
              <a:t>       当数据结构较差时（例如在关系型方法可大大简化处理的情况下却使用平坦文件实现），应该对数据进行再工程。</a:t>
            </a:r>
            <a:endParaRPr lang="zh-CN" altLang="en-US" b="1" noProof="0" dirty="0" smtClean="0">
              <a:ln>
                <a:noFill/>
              </a:ln>
              <a:solidFill>
                <a:schemeClr val="bg1"/>
              </a:solidFill>
              <a:effectLst/>
              <a:uLnTx/>
              <a:uFillTx/>
              <a:latin typeface="Arial" panose="020B0604020202020204" pitchFamily="34" charset="0"/>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4082473" cy="6858000"/>
          </a:xfrm>
          <a:prstGeom prst="rect">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12" name="等腰三角形 11"/>
          <p:cNvSpPr/>
          <p:nvPr/>
        </p:nvSpPr>
        <p:spPr>
          <a:xfrm rot="10800000">
            <a:off x="2885208" y="2019112"/>
            <a:ext cx="2121408" cy="1828800"/>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13" name="等腰三角形 12"/>
          <p:cNvSpPr/>
          <p:nvPr/>
        </p:nvSpPr>
        <p:spPr>
          <a:xfrm rot="10800000">
            <a:off x="3981381" y="2930886"/>
            <a:ext cx="1025236" cy="883824"/>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14" name="直接连接符 13"/>
          <p:cNvCxnSpPr/>
          <p:nvPr/>
        </p:nvCxnSpPr>
        <p:spPr>
          <a:xfrm>
            <a:off x="2580408" y="1049972"/>
            <a:ext cx="1025236" cy="184727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11" name="等腰三角形 10"/>
          <p:cNvSpPr/>
          <p:nvPr/>
        </p:nvSpPr>
        <p:spPr>
          <a:xfrm rot="10800000">
            <a:off x="5311416" y="2425512"/>
            <a:ext cx="453182" cy="390674"/>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9" name="直接连接符 8"/>
          <p:cNvCxnSpPr/>
          <p:nvPr/>
        </p:nvCxnSpPr>
        <p:spPr>
          <a:xfrm>
            <a:off x="2331448" y="129662"/>
            <a:ext cx="1274196" cy="229585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1961993" y="1604153"/>
            <a:ext cx="738909" cy="738909"/>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7" name="椭圆 6"/>
          <p:cNvSpPr/>
          <p:nvPr/>
        </p:nvSpPr>
        <p:spPr>
          <a:xfrm>
            <a:off x="1703647" y="940795"/>
            <a:ext cx="386267" cy="386267"/>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15" name="组合 14"/>
          <p:cNvGrpSpPr/>
          <p:nvPr/>
        </p:nvGrpSpPr>
        <p:grpSpPr>
          <a:xfrm>
            <a:off x="798486" y="3230079"/>
            <a:ext cx="2337718" cy="2135949"/>
            <a:chOff x="867300" y="2877770"/>
            <a:chExt cx="2337718" cy="2135949"/>
          </a:xfrm>
        </p:grpSpPr>
        <p:grpSp>
          <p:nvGrpSpPr>
            <p:cNvPr id="16" name="组合 15"/>
            <p:cNvGrpSpPr/>
            <p:nvPr/>
          </p:nvGrpSpPr>
          <p:grpSpPr>
            <a:xfrm>
              <a:off x="867300" y="2877770"/>
              <a:ext cx="1196107" cy="1730972"/>
              <a:chOff x="490432" y="2759871"/>
              <a:chExt cx="1196107" cy="1730972"/>
            </a:xfrm>
          </p:grpSpPr>
          <p:sp>
            <p:nvSpPr>
              <p:cNvPr id="19" name="文本框 18"/>
              <p:cNvSpPr txBox="1"/>
              <p:nvPr/>
            </p:nvSpPr>
            <p:spPr>
              <a:xfrm>
                <a:off x="490432" y="2759871"/>
                <a:ext cx="581891" cy="1015663"/>
              </a:xfrm>
              <a:prstGeom prst="rect">
                <a:avLst/>
              </a:prstGeom>
              <a:noFill/>
            </p:spPr>
            <p:txBody>
              <a:bodyPr wrap="square" rtlCol="0">
                <a:spAutoFit/>
              </a:bodyPr>
              <a:lstStyle/>
              <a:p>
                <a:r>
                  <a:rPr lang="zh-CN" altLang="en-US" sz="6000" b="1" dirty="0">
                    <a:solidFill>
                      <a:prstClr val="white"/>
                    </a:solidFill>
                    <a:latin typeface="微软雅黑" panose="020B0503020204020204" pitchFamily="34" charset="-122"/>
                    <a:ea typeface="微软雅黑" panose="020B0503020204020204" pitchFamily="34" charset="-122"/>
                  </a:rPr>
                  <a:t>目</a:t>
                </a:r>
                <a:endParaRPr lang="zh-CN" altLang="en-US" sz="6000" b="1" dirty="0">
                  <a:solidFill>
                    <a:prstClr val="white"/>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1104648" y="3475180"/>
                <a:ext cx="581891" cy="1015663"/>
              </a:xfrm>
              <a:prstGeom prst="rect">
                <a:avLst/>
              </a:prstGeom>
              <a:noFill/>
            </p:spPr>
            <p:txBody>
              <a:bodyPr wrap="square" rtlCol="0">
                <a:spAutoFit/>
              </a:bodyPr>
              <a:lstStyle/>
              <a:p>
                <a:r>
                  <a:rPr lang="zh-CN" altLang="en-US" sz="6000" b="1" dirty="0">
                    <a:solidFill>
                      <a:prstClr val="white"/>
                    </a:solidFill>
                    <a:latin typeface="微软雅黑" panose="020B0503020204020204" pitchFamily="34" charset="-122"/>
                    <a:ea typeface="微软雅黑" panose="020B0503020204020204" pitchFamily="34" charset="-122"/>
                  </a:rPr>
                  <a:t>录</a:t>
                </a:r>
                <a:endParaRPr lang="zh-CN" altLang="en-US" sz="6000" b="1" dirty="0">
                  <a:solidFill>
                    <a:prstClr val="white"/>
                  </a:solidFill>
                  <a:latin typeface="微软雅黑" panose="020B0503020204020204" pitchFamily="34" charset="-122"/>
                  <a:ea typeface="微软雅黑" panose="020B0503020204020204" pitchFamily="34" charset="-122"/>
                </a:endParaRPr>
              </a:p>
            </p:txBody>
          </p:sp>
        </p:grpSp>
        <p:sp>
          <p:nvSpPr>
            <p:cNvPr id="17" name="文本框 16"/>
            <p:cNvSpPr txBox="1"/>
            <p:nvPr/>
          </p:nvSpPr>
          <p:spPr>
            <a:xfrm>
              <a:off x="1481516" y="4490499"/>
              <a:ext cx="1723502" cy="523220"/>
            </a:xfrm>
            <a:prstGeom prst="rect">
              <a:avLst/>
            </a:prstGeom>
            <a:noFill/>
          </p:spPr>
          <p:txBody>
            <a:bodyPr wrap="square" rtlCol="0">
              <a:spAutoFit/>
            </a:bodyPr>
            <a:lstStyle/>
            <a:p>
              <a:r>
                <a:rPr lang="en-US" altLang="zh-CN" sz="2800" dirty="0">
                  <a:solidFill>
                    <a:prstClr val="white"/>
                  </a:solidFill>
                </a:rPr>
                <a:t>Contents</a:t>
              </a:r>
              <a:endParaRPr lang="zh-CN" altLang="en-US" sz="2800" dirty="0">
                <a:solidFill>
                  <a:prstClr val="white"/>
                </a:solidFill>
              </a:endParaRPr>
            </a:p>
          </p:txBody>
        </p:sp>
        <p:cxnSp>
          <p:nvCxnSpPr>
            <p:cNvPr id="18" name="直接连接符 17"/>
            <p:cNvCxnSpPr/>
            <p:nvPr/>
          </p:nvCxnSpPr>
          <p:spPr>
            <a:xfrm>
              <a:off x="1034474" y="5013719"/>
              <a:ext cx="188518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6023841" y="3607408"/>
            <a:ext cx="4812482" cy="489600"/>
            <a:chOff x="6023841" y="3607408"/>
            <a:chExt cx="4812482" cy="489600"/>
          </a:xfrm>
        </p:grpSpPr>
        <p:sp>
          <p:nvSpPr>
            <p:cNvPr id="49" name="矩形 48"/>
            <p:cNvSpPr/>
            <p:nvPr/>
          </p:nvSpPr>
          <p:spPr bwMode="auto">
            <a:xfrm>
              <a:off x="7537690" y="3607408"/>
              <a:ext cx="3298633" cy="489600"/>
            </a:xfrm>
            <a:prstGeom prst="rect">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spAutoFit/>
            </a:bodyPr>
            <a:lstStyle/>
            <a:p>
              <a:pPr algn="ctr" fontAlgn="base">
                <a:spcBef>
                  <a:spcPct val="50000"/>
                </a:spcBef>
                <a:spcAft>
                  <a:spcPct val="0"/>
                </a:spcAft>
              </a:pPr>
              <a:endParaRPr lang="zh-CN" altLang="en-US" sz="1600" b="1">
                <a:solidFill>
                  <a:prstClr val="black"/>
                </a:solidFill>
                <a:latin typeface="Arial" panose="020B0604020202020204" pitchFamily="34" charset="0"/>
              </a:endParaRPr>
            </a:p>
          </p:txBody>
        </p:sp>
        <p:sp>
          <p:nvSpPr>
            <p:cNvPr id="50" name="Rectangle 6"/>
            <p:cNvSpPr>
              <a:spLocks noChangeArrowheads="1"/>
            </p:cNvSpPr>
            <p:nvPr/>
          </p:nvSpPr>
          <p:spPr bwMode="black">
            <a:xfrm>
              <a:off x="7848566" y="3665883"/>
              <a:ext cx="2771560"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预防性维护</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47" name="矩形 46"/>
            <p:cNvSpPr/>
            <p:nvPr/>
          </p:nvSpPr>
          <p:spPr>
            <a:xfrm>
              <a:off x="6023841" y="3607408"/>
              <a:ext cx="1328685" cy="489600"/>
            </a:xfrm>
            <a:prstGeom prst="rect">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文本框 47"/>
            <p:cNvSpPr txBox="1"/>
            <p:nvPr/>
          </p:nvSpPr>
          <p:spPr>
            <a:xfrm>
              <a:off x="6200170" y="3644437"/>
              <a:ext cx="962086" cy="398780"/>
            </a:xfrm>
            <a:prstGeom prst="rect">
              <a:avLst/>
            </a:prstGeom>
            <a:noFill/>
          </p:spPr>
          <p:txBody>
            <a:bodyPr wrap="square" rtlCol="0">
              <a:spAutoFit/>
            </a:bodyPr>
            <a:lstStyle/>
            <a:p>
              <a:r>
                <a:rPr lang="en-US" altLang="zh-CN" sz="2000" b="1" dirty="0">
                  <a:solidFill>
                    <a:prstClr val="white"/>
                  </a:solidFill>
                  <a:latin typeface="微软雅黑" panose="020B0503020204020204" pitchFamily="34" charset="-122"/>
                  <a:ea typeface="微软雅黑" panose="020B0503020204020204" pitchFamily="34" charset="-122"/>
                </a:rPr>
                <a:t>1</a:t>
              </a:r>
              <a:endParaRPr lang="en-US" altLang="zh-CN" sz="2000" b="1" dirty="0">
                <a:solidFill>
                  <a:prstClr val="white"/>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6023841" y="4267808"/>
            <a:ext cx="4812482" cy="489600"/>
            <a:chOff x="6023841" y="4267808"/>
            <a:chExt cx="4812482" cy="489600"/>
          </a:xfrm>
        </p:grpSpPr>
        <p:sp>
          <p:nvSpPr>
            <p:cNvPr id="43" name="矩形 42"/>
            <p:cNvSpPr/>
            <p:nvPr/>
          </p:nvSpPr>
          <p:spPr bwMode="auto">
            <a:xfrm>
              <a:off x="7537690" y="4267808"/>
              <a:ext cx="3298633" cy="489600"/>
            </a:xfrm>
            <a:prstGeom prst="rect">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spAutoFit/>
            </a:bodyPr>
            <a:lstStyle/>
            <a:p>
              <a:pPr algn="ctr" fontAlgn="base">
                <a:spcBef>
                  <a:spcPct val="50000"/>
                </a:spcBef>
                <a:spcAft>
                  <a:spcPct val="0"/>
                </a:spcAft>
              </a:pPr>
              <a:endParaRPr lang="zh-CN" altLang="en-US" sz="1600" b="1">
                <a:solidFill>
                  <a:prstClr val="black"/>
                </a:solidFill>
                <a:latin typeface="Arial" panose="020B0604020202020204" pitchFamily="34" charset="0"/>
              </a:endParaRPr>
            </a:p>
          </p:txBody>
        </p:sp>
        <p:sp>
          <p:nvSpPr>
            <p:cNvPr id="44" name="Rectangle 6"/>
            <p:cNvSpPr>
              <a:spLocks noChangeArrowheads="1"/>
            </p:cNvSpPr>
            <p:nvPr/>
          </p:nvSpPr>
          <p:spPr bwMode="black">
            <a:xfrm>
              <a:off x="7848566" y="4326283"/>
              <a:ext cx="2771560"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软件再工程过程</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41" name="矩形 40"/>
            <p:cNvSpPr/>
            <p:nvPr/>
          </p:nvSpPr>
          <p:spPr>
            <a:xfrm>
              <a:off x="6023841" y="4267808"/>
              <a:ext cx="1328685" cy="489600"/>
            </a:xfrm>
            <a:prstGeom prst="rect">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2" name="文本框 41"/>
            <p:cNvSpPr txBox="1"/>
            <p:nvPr/>
          </p:nvSpPr>
          <p:spPr>
            <a:xfrm>
              <a:off x="6200170" y="4304837"/>
              <a:ext cx="962086" cy="398780"/>
            </a:xfrm>
            <a:prstGeom prst="rect">
              <a:avLst/>
            </a:prstGeom>
            <a:noFill/>
          </p:spPr>
          <p:txBody>
            <a:bodyPr wrap="square" rtlCol="0">
              <a:spAutoFit/>
            </a:bodyPr>
            <a:lstStyle/>
            <a:p>
              <a:r>
                <a:rPr lang="en-US" altLang="zh-CN" sz="2000" b="1" dirty="0">
                  <a:solidFill>
                    <a:prstClr val="white"/>
                  </a:solidFill>
                  <a:latin typeface="微软雅黑" panose="020B0503020204020204" pitchFamily="34" charset="-122"/>
                  <a:ea typeface="微软雅黑" panose="020B0503020204020204" pitchFamily="34" charset="-122"/>
                </a:rPr>
                <a:t>2</a:t>
              </a:r>
              <a:endParaRPr lang="en-US" altLang="zh-CN" sz="2000" b="1" dirty="0">
                <a:solidFill>
                  <a:prstClr val="white"/>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6021411" y="4928208"/>
            <a:ext cx="4812482" cy="489600"/>
            <a:chOff x="6021411" y="4928208"/>
            <a:chExt cx="4812482" cy="489600"/>
          </a:xfrm>
        </p:grpSpPr>
        <p:sp>
          <p:nvSpPr>
            <p:cNvPr id="37" name="矩形 36"/>
            <p:cNvSpPr/>
            <p:nvPr/>
          </p:nvSpPr>
          <p:spPr bwMode="auto">
            <a:xfrm>
              <a:off x="7535260" y="4928208"/>
              <a:ext cx="3298633" cy="489600"/>
            </a:xfrm>
            <a:prstGeom prst="rect">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spAutoFit/>
            </a:bodyPr>
            <a:lstStyle/>
            <a:p>
              <a:pPr algn="ctr" fontAlgn="base">
                <a:spcBef>
                  <a:spcPct val="50000"/>
                </a:spcBef>
                <a:spcAft>
                  <a:spcPct val="0"/>
                </a:spcAft>
              </a:pPr>
              <a:endParaRPr lang="zh-CN" altLang="en-US" sz="1600" b="1">
                <a:solidFill>
                  <a:prstClr val="black"/>
                </a:solidFill>
                <a:latin typeface="Arial" panose="020B0604020202020204" pitchFamily="34" charset="0"/>
              </a:endParaRPr>
            </a:p>
          </p:txBody>
        </p:sp>
        <p:sp>
          <p:nvSpPr>
            <p:cNvPr id="38" name="Rectangle 6"/>
            <p:cNvSpPr>
              <a:spLocks noChangeArrowheads="1"/>
            </p:cNvSpPr>
            <p:nvPr/>
          </p:nvSpPr>
          <p:spPr bwMode="black">
            <a:xfrm>
              <a:off x="7846136" y="4986683"/>
              <a:ext cx="2771560"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参考资料</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35" name="矩形 34"/>
            <p:cNvSpPr/>
            <p:nvPr/>
          </p:nvSpPr>
          <p:spPr>
            <a:xfrm>
              <a:off x="6021411" y="4928208"/>
              <a:ext cx="1328685" cy="489600"/>
            </a:xfrm>
            <a:prstGeom prst="rect">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6" name="文本框 35"/>
            <p:cNvSpPr txBox="1"/>
            <p:nvPr/>
          </p:nvSpPr>
          <p:spPr>
            <a:xfrm>
              <a:off x="6197740" y="4965237"/>
              <a:ext cx="962086" cy="398780"/>
            </a:xfrm>
            <a:prstGeom prst="rect">
              <a:avLst/>
            </a:prstGeom>
            <a:noFill/>
          </p:spPr>
          <p:txBody>
            <a:bodyPr wrap="square" rtlCol="0">
              <a:spAutoFit/>
            </a:bodyPr>
            <a:lstStyle/>
            <a:p>
              <a:r>
                <a:rPr lang="en-US" altLang="zh-CN" sz="2000" b="1" dirty="0">
                  <a:solidFill>
                    <a:prstClr val="white"/>
                  </a:solidFill>
                  <a:latin typeface="微软雅黑" panose="020B0503020204020204" pitchFamily="34" charset="-122"/>
                  <a:ea typeface="微软雅黑" panose="020B0503020204020204" pitchFamily="34" charset="-122"/>
                </a:rPr>
                <a:t>3</a:t>
              </a:r>
              <a:endParaRPr lang="en-US" altLang="zh-CN" sz="2000" b="1" dirty="0">
                <a:solidFill>
                  <a:prstClr val="white"/>
                </a:solidFill>
                <a:latin typeface="微软雅黑" panose="020B0503020204020204" pitchFamily="34" charset="-122"/>
                <a:ea typeface="微软雅黑" panose="020B0503020204020204" pitchFamily="34" charset="-122"/>
              </a:endParaRPr>
            </a:p>
          </p:txBody>
        </p:sp>
      </p:grpSp>
      <p:grpSp>
        <p:nvGrpSpPr>
          <p:cNvPr id="8" name="组合 7"/>
          <p:cNvGrpSpPr/>
          <p:nvPr/>
        </p:nvGrpSpPr>
        <p:grpSpPr>
          <a:xfrm>
            <a:off x="6021411" y="5588608"/>
            <a:ext cx="4812482" cy="489600"/>
            <a:chOff x="6021411" y="5588608"/>
            <a:chExt cx="4812482" cy="489600"/>
          </a:xfrm>
        </p:grpSpPr>
        <p:sp>
          <p:nvSpPr>
            <p:cNvPr id="31" name="矩形 30"/>
            <p:cNvSpPr/>
            <p:nvPr/>
          </p:nvSpPr>
          <p:spPr bwMode="auto">
            <a:xfrm>
              <a:off x="7535260" y="5588608"/>
              <a:ext cx="3298633" cy="489600"/>
            </a:xfrm>
            <a:prstGeom prst="rect">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spAutoFit/>
            </a:bodyPr>
            <a:lstStyle/>
            <a:p>
              <a:pPr algn="ctr" fontAlgn="base">
                <a:spcBef>
                  <a:spcPct val="50000"/>
                </a:spcBef>
                <a:spcAft>
                  <a:spcPct val="0"/>
                </a:spcAft>
              </a:pPr>
              <a:endParaRPr lang="zh-CN" altLang="en-US" sz="1600" b="1">
                <a:solidFill>
                  <a:prstClr val="black"/>
                </a:solidFill>
                <a:latin typeface="Arial" panose="020B0604020202020204" pitchFamily="34" charset="0"/>
              </a:endParaRPr>
            </a:p>
          </p:txBody>
        </p:sp>
        <p:sp>
          <p:nvSpPr>
            <p:cNvPr id="32" name="Rectangle 6"/>
            <p:cNvSpPr>
              <a:spLocks noChangeArrowheads="1"/>
            </p:cNvSpPr>
            <p:nvPr/>
          </p:nvSpPr>
          <p:spPr bwMode="black">
            <a:xfrm>
              <a:off x="7846136" y="5647083"/>
              <a:ext cx="2771560"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小组分工</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29" name="矩形 28"/>
            <p:cNvSpPr/>
            <p:nvPr/>
          </p:nvSpPr>
          <p:spPr>
            <a:xfrm>
              <a:off x="6021411" y="5588608"/>
              <a:ext cx="1328685" cy="489600"/>
            </a:xfrm>
            <a:prstGeom prst="rect">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文本框 29"/>
            <p:cNvSpPr txBox="1"/>
            <p:nvPr/>
          </p:nvSpPr>
          <p:spPr>
            <a:xfrm>
              <a:off x="6197740" y="5625637"/>
              <a:ext cx="962086" cy="398780"/>
            </a:xfrm>
            <a:prstGeom prst="rect">
              <a:avLst/>
            </a:prstGeom>
            <a:noFill/>
          </p:spPr>
          <p:txBody>
            <a:bodyPr wrap="square" rtlCol="0">
              <a:spAutoFit/>
            </a:bodyPr>
            <a:lstStyle/>
            <a:p>
              <a:r>
                <a:rPr lang="en-US" altLang="zh-CN" sz="2000" b="1" dirty="0">
                  <a:solidFill>
                    <a:prstClr val="white"/>
                  </a:solidFill>
                  <a:latin typeface="微软雅黑" panose="020B0503020204020204" pitchFamily="34" charset="-122"/>
                  <a:ea typeface="微软雅黑" panose="020B0503020204020204" pitchFamily="34" charset="-122"/>
                </a:rPr>
                <a:t>4</a:t>
              </a:r>
              <a:endParaRPr lang="en-US" altLang="zh-CN" sz="2000" b="1" dirty="0">
                <a:solidFill>
                  <a:prstClr val="white"/>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 grpId="0" animBg="1"/>
      <p:bldP spid="12" grpId="0" animBg="1"/>
      <p:bldP spid="13" grpId="0" animBg="1"/>
      <p:bldP spid="11" grpId="0" animBg="1"/>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33739" y="4335762"/>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460115" y="2952115"/>
            <a:ext cx="5956935" cy="138366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sz="2800" b="1" dirty="0">
                <a:solidFill>
                  <a:prstClr val="white"/>
                </a:solidFill>
                <a:latin typeface="微软雅黑" panose="020B0503020204020204" pitchFamily="34" charset="-122"/>
                <a:ea typeface="微软雅黑" panose="020B0503020204020204" pitchFamily="34" charset="-122"/>
                <a:sym typeface="+mn-ea"/>
              </a:rPr>
              <a:t>正向工程</a:t>
            </a:r>
            <a:endParaRPr kumimoji="0" lang="zh-CN" altLang="en-US" sz="2800" b="1" i="0" u="none" strike="noStrike" kern="1200" cap="none" spc="0" normalizeH="0" baseline="0" noProof="0" dirty="0" smtClean="0">
              <a:ln>
                <a:noFill/>
              </a:ln>
              <a:solidFill>
                <a:prstClr val="black"/>
              </a:solidFill>
              <a:effectLst/>
              <a:uLnTx/>
              <a:uFillTx/>
              <a:latin typeface="+mn-lt"/>
              <a:ea typeface="+mn-ea"/>
              <a:cs typeface="+mn-cs"/>
            </a:endParaRPr>
          </a:p>
          <a:p>
            <a:pPr algn="ct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调试途径</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872490" y="1023620"/>
            <a:ext cx="1333500" cy="1364615"/>
          </a:xfrm>
          <a:prstGeom prst="rect">
            <a:avLst/>
          </a:prstGeom>
          <a:noFill/>
        </p:spPr>
        <p:txBody>
          <a:bodyPr wrap="none" rtlCol="0" anchor="t">
            <a:spAutoFit/>
          </a:bodyPr>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6.正向工程</a:t>
            </a:r>
            <a:endParaRPr kumimoji="0" lang="zh-CN" altLang="en-US" b="1" i="0" u="none" strike="noStrike" kern="1200" cap="none" spc="0" normalizeH="0" baseline="0" noProof="0" dirty="0" smtClean="0">
              <a:ln>
                <a:noFill/>
              </a:ln>
              <a:solidFill>
                <a:prstClr val="black"/>
              </a:solidFill>
              <a:effectLst/>
              <a:uLnTx/>
              <a:uFillTx/>
              <a:latin typeface="+mn-lt"/>
              <a:ea typeface="+mn-ea"/>
              <a:cs typeface="+mn-cs"/>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zh-CN" altLang="en-US" b="1" i="0" u="none" strike="noStrike" kern="1200" cap="none" spc="0" normalizeH="0" baseline="0" noProof="0" dirty="0" smtClean="0">
              <a:ln>
                <a:noFill/>
              </a:ln>
              <a:solidFill>
                <a:prstClr val="black"/>
              </a:solidFill>
              <a:effectLst/>
              <a:uLnTx/>
              <a:uFillTx/>
              <a:latin typeface="+mn-lt"/>
              <a:ea typeface="+mn-ea"/>
              <a:cs typeface="+mn-cs"/>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en-US" altLang="zh-CN" b="1" i="0" u="none" strike="noStrike"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lang="zh-CN" altLang="en-US"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1748790" y="2571115"/>
            <a:ext cx="7412355" cy="645160"/>
          </a:xfrm>
          <a:prstGeom prst="rect">
            <a:avLst/>
          </a:prstGeom>
          <a:noFill/>
        </p:spPr>
        <p:txBody>
          <a:bodyPr wrap="square" rtlCol="0" anchor="t">
            <a:spAutoFit/>
          </a:bodyPr>
          <a:p>
            <a:pPr eaLnBrk="1" hangingPunct="1"/>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正向工程也称为革新或改造，这项活动不仅从现有程序中恢复设计信息，而且使用该信息去改变或重构现有系统，以提高其整体质量。</a:t>
            </a:r>
            <a:endPar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460115" y="2952115"/>
            <a:ext cx="5956935" cy="95313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rPr>
              <a:t>软件可靠性：</a:t>
            </a:r>
            <a:endParaRPr lang="zh-CN" sz="2800" b="1" dirty="0">
              <a:solidFill>
                <a:prstClr val="white"/>
              </a:solidFill>
              <a:latin typeface="微软雅黑" panose="020B0503020204020204" pitchFamily="34" charset="-122"/>
              <a:ea typeface="微软雅黑" panose="020B0503020204020204" pitchFamily="34" charset="-122"/>
            </a:endParaRPr>
          </a:p>
          <a:p>
            <a:pPr algn="ctr"/>
            <a:r>
              <a:rPr lang="zh-CN" sz="2800" b="1" dirty="0">
                <a:solidFill>
                  <a:prstClr val="white"/>
                </a:solidFill>
                <a:latin typeface="微软雅黑" panose="020B0503020204020204" pitchFamily="34" charset="-122"/>
                <a:ea typeface="微软雅黑" panose="020B0503020204020204" pitchFamily="34" charset="-122"/>
                <a:sym typeface="+mn-ea"/>
              </a:rPr>
              <a:t>估</a:t>
            </a:r>
            <a:r>
              <a:rPr lang="zh-CN" sz="2800" b="1" dirty="0">
                <a:solidFill>
                  <a:prstClr val="white"/>
                </a:solidFill>
                <a:latin typeface="微软雅黑" panose="020B0503020204020204" pitchFamily="34" charset="-122"/>
                <a:ea typeface="微软雅黑" panose="020B0503020204020204" pitchFamily="34" charset="-122"/>
                <a:sym typeface="+mn-ea"/>
              </a:rPr>
              <a:t>算平均无故障时间的方法</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调试途径</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56920" y="739140"/>
            <a:ext cx="1333500" cy="1032510"/>
          </a:xfrm>
          <a:prstGeom prst="rect">
            <a:avLst/>
          </a:prstGeom>
          <a:noFill/>
        </p:spPr>
        <p:txBody>
          <a:bodyPr wrap="none" rtlCol="0" anchor="t">
            <a:spAutoFit/>
          </a:bodyPr>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4.代码重构</a:t>
            </a:r>
            <a:endParaRPr kumimoji="0" lang="zh-CN" altLang="en-US" b="1" i="0" u="none" strike="noStrike" kern="1200" cap="none" spc="0" normalizeH="0" baseline="0" noProof="0" dirty="0" smtClean="0">
              <a:ln>
                <a:noFill/>
              </a:ln>
              <a:solidFill>
                <a:prstClr val="black"/>
              </a:solidFill>
              <a:effectLst/>
              <a:uLnTx/>
              <a:uFillTx/>
              <a:latin typeface="+mn-lt"/>
              <a:ea typeface="+mn-ea"/>
              <a:cs typeface="+mn-cs"/>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en-US" altLang="zh-CN" b="1" i="0" u="none" strike="noStrike"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lang="zh-CN" altLang="en-US"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2308860" y="2505710"/>
            <a:ext cx="7412355" cy="2306955"/>
          </a:xfrm>
          <a:prstGeom prst="rect">
            <a:avLst/>
          </a:prstGeom>
          <a:noFill/>
        </p:spPr>
        <p:txBody>
          <a:bodyPr wrap="square" rtlCol="0" anchor="t">
            <a:spAutoFit/>
          </a:bodyPr>
          <a:p>
            <a:pPr marR="0" defTabSz="914400" eaLnBrk="1" hangingPunct="1">
              <a:buClrTx/>
              <a:buSzTx/>
              <a:buFontTx/>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代码重构是最常见的再工程活动。某些老程序具有比较完整、合理的体系结构，但是，个体模块的编码方式却是难于理解、测试和维护的。在这种情况下，可以重构可疑模块的代码。</a:t>
            </a:r>
            <a:endParaRPr kumimoji="0" lang="en-US"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342900" marR="0" indent="-342900" defTabSz="914400" eaLnBrk="1" hangingPunct="1">
              <a:buClrTx/>
              <a:buSzTx/>
              <a:buFont typeface="Wingdings" panose="05000000000000000000" pitchFamily="2" charset="2"/>
              <a:buChar char="Ø"/>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首先，用重构工具分析源代码，标注出和结构化程序设计概念相违背的部分</a:t>
            </a:r>
            <a:endParaRPr kumimoji="0" lang="en-US"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342900" marR="0" indent="-342900" defTabSz="914400" eaLnBrk="1" hangingPunct="1">
              <a:buClrTx/>
              <a:buSzTx/>
              <a:buFont typeface="Wingdings" panose="05000000000000000000" pitchFamily="2" charset="2"/>
              <a:buChar char="Ø"/>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然后，重构有问题的代码（此项工作可自动进行）</a:t>
            </a:r>
            <a:endParaRPr kumimoji="0" lang="en-US"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342900" marR="0" indent="-342900" defTabSz="914400" eaLnBrk="1" hangingPunct="1">
              <a:buClrTx/>
              <a:buSzTx/>
              <a:buFont typeface="Wingdings" panose="05000000000000000000" pitchFamily="2" charset="2"/>
              <a:buChar char="Ø"/>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最后，复审和测试生成的重构代码（以保证没有引入异常）并更新代码文档。</a:t>
            </a:r>
            <a:endPar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4765152" y="2955108"/>
            <a:ext cx="2844350" cy="521970"/>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rPr>
              <a:t>参考资料</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参考资料</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621030" y="2319020"/>
            <a:ext cx="10577195" cy="645160"/>
          </a:xfrm>
          <a:prstGeom prst="rect">
            <a:avLst/>
          </a:prstGeom>
          <a:noFill/>
        </p:spPr>
        <p:txBody>
          <a:bodyPr wrap="none" rtlCol="0" anchor="t">
            <a:spAutoFit/>
          </a:bodyPr>
          <a:p>
            <a:r>
              <a:rPr lang="zh-CN" altLang="en-US" b="1" dirty="0">
                <a:solidFill>
                  <a:schemeClr val="bg1"/>
                </a:solidFill>
                <a:latin typeface="楷体_GB2312" pitchFamily="49" charset="-122"/>
                <a:ea typeface="楷体_GB2312" pitchFamily="49" charset="-122"/>
                <a:sym typeface="+mn-ea"/>
              </a:rPr>
              <a:t>软件工程导论（第</a:t>
            </a:r>
            <a:r>
              <a:rPr lang="en-US" altLang="zh-CN" b="1" dirty="0">
                <a:solidFill>
                  <a:schemeClr val="bg1"/>
                </a:solidFill>
                <a:latin typeface="楷体_GB2312" pitchFamily="49" charset="-122"/>
                <a:ea typeface="楷体_GB2312" pitchFamily="49" charset="-122"/>
                <a:sym typeface="+mn-ea"/>
              </a:rPr>
              <a:t>6</a:t>
            </a:r>
            <a:r>
              <a:rPr lang="zh-CN" altLang="en-US" b="1" dirty="0">
                <a:solidFill>
                  <a:schemeClr val="bg1"/>
                </a:solidFill>
                <a:latin typeface="楷体_GB2312" pitchFamily="49" charset="-122"/>
                <a:ea typeface="楷体_GB2312" pitchFamily="49" charset="-122"/>
                <a:sym typeface="+mn-ea"/>
              </a:rPr>
              <a:t>版）（</a:t>
            </a:r>
            <a:r>
              <a:rPr lang="zh-CN" altLang="en-US" dirty="0">
                <a:solidFill>
                  <a:schemeClr val="bg1"/>
                </a:solidFill>
                <a:sym typeface="+mn-ea"/>
              </a:rPr>
              <a:t>张海藩、牟永敏 编著 </a:t>
            </a:r>
            <a:r>
              <a:rPr lang="en-US" altLang="zh-CN" dirty="0">
                <a:solidFill>
                  <a:schemeClr val="bg1"/>
                </a:solidFill>
                <a:sym typeface="+mn-ea"/>
              </a:rPr>
              <a:t>2013</a:t>
            </a:r>
            <a:r>
              <a:rPr lang="zh-CN" altLang="en-US" dirty="0">
                <a:solidFill>
                  <a:schemeClr val="bg1"/>
                </a:solidFill>
                <a:sym typeface="+mn-ea"/>
              </a:rPr>
              <a:t>年</a:t>
            </a:r>
            <a:r>
              <a:rPr lang="en-US" altLang="zh-CN" dirty="0">
                <a:solidFill>
                  <a:schemeClr val="bg1"/>
                </a:solidFill>
                <a:sym typeface="+mn-ea"/>
              </a:rPr>
              <a:t>8</a:t>
            </a:r>
            <a:r>
              <a:rPr lang="zh-CN" altLang="en-US" dirty="0">
                <a:solidFill>
                  <a:schemeClr val="bg1"/>
                </a:solidFill>
                <a:sym typeface="+mn-ea"/>
              </a:rPr>
              <a:t>月，清华大学出版社</a:t>
            </a:r>
            <a:r>
              <a:rPr lang="en-US" altLang="zh-CN" dirty="0">
                <a:solidFill>
                  <a:schemeClr val="bg1"/>
                </a:solidFill>
                <a:sym typeface="+mn-ea"/>
              </a:rPr>
              <a:t> ISBN</a:t>
            </a:r>
            <a:r>
              <a:rPr lang="zh-CN" altLang="en-US" dirty="0">
                <a:solidFill>
                  <a:schemeClr val="bg1"/>
                </a:solidFill>
                <a:sym typeface="+mn-ea"/>
              </a:rPr>
              <a:t>：</a:t>
            </a:r>
            <a:r>
              <a:rPr lang="en-US" altLang="zh-CN" dirty="0">
                <a:solidFill>
                  <a:schemeClr val="bg1"/>
                </a:solidFill>
                <a:sym typeface="+mn-ea"/>
              </a:rPr>
              <a:t>978-7-302-33098-1</a:t>
            </a:r>
            <a:r>
              <a:rPr lang="zh-CN" altLang="en-US" b="1" dirty="0">
                <a:solidFill>
                  <a:schemeClr val="bg1"/>
                </a:solidFill>
                <a:latin typeface="楷体_GB2312" pitchFamily="49" charset="-122"/>
                <a:ea typeface="楷体_GB2312" pitchFamily="49" charset="-122"/>
                <a:sym typeface="+mn-ea"/>
              </a:rPr>
              <a:t>）</a:t>
            </a:r>
            <a:endParaRPr lang="zh-CN" altLang="en-US" b="1" dirty="0">
              <a:solidFill>
                <a:schemeClr val="bg1"/>
              </a:solidFill>
              <a:latin typeface="楷体_GB2312" pitchFamily="49" charset="-122"/>
              <a:ea typeface="楷体_GB2312" pitchFamily="49" charset="-122"/>
              <a:sym typeface="+mn-ea"/>
            </a:endParaRPr>
          </a:p>
          <a:p>
            <a:r>
              <a:rPr lang="zh-CN" altLang="en-US" b="1" dirty="0">
                <a:solidFill>
                  <a:schemeClr val="bg1"/>
                </a:solidFill>
                <a:latin typeface="楷体_GB2312" pitchFamily="49" charset="-122"/>
                <a:ea typeface="楷体_GB2312" pitchFamily="49" charset="-122"/>
                <a:sym typeface="+mn-ea"/>
              </a:rPr>
              <a:t>《</a:t>
            </a:r>
            <a:r>
              <a:rPr lang="en-US" altLang="zh-CN" b="1" dirty="0">
                <a:solidFill>
                  <a:schemeClr val="bg1"/>
                </a:solidFill>
                <a:latin typeface="楷体_GB2312" pitchFamily="49" charset="-122"/>
                <a:ea typeface="楷体_GB2312" pitchFamily="49" charset="-122"/>
                <a:sym typeface="+mn-ea"/>
              </a:rPr>
              <a:t>08</a:t>
            </a:r>
            <a:r>
              <a:rPr lang="zh-CN" altLang="en-US" b="1" dirty="0">
                <a:solidFill>
                  <a:schemeClr val="bg1"/>
                </a:solidFill>
                <a:latin typeface="楷体_GB2312" pitchFamily="49" charset="-122"/>
                <a:ea typeface="楷体_GB2312" pitchFamily="49" charset="-122"/>
                <a:sym typeface="+mn-ea"/>
              </a:rPr>
              <a:t>章 维护》杨枨</a:t>
            </a:r>
            <a:endParaRPr lang="zh-CN" altLang="en-US" b="1" dirty="0">
              <a:solidFill>
                <a:schemeClr val="bg1"/>
              </a:solidFill>
              <a:latin typeface="楷体_GB2312" pitchFamily="49" charset="-122"/>
              <a:ea typeface="楷体_GB2312" pitchFamily="49"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4765152" y="2955108"/>
            <a:ext cx="2844350" cy="521970"/>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rPr>
              <a:t>小组分工</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小组分工及评价</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962025" y="1839595"/>
            <a:ext cx="9933940" cy="3328670"/>
          </a:xfrm>
          <a:prstGeom prst="rect">
            <a:avLst/>
          </a:prstGeom>
          <a:noFill/>
        </p:spPr>
        <p:txBody>
          <a:bodyPr wrap="square" rtlCol="0" anchor="t">
            <a:spAutoFit/>
          </a:bodyPr>
          <a:p>
            <a:pPr>
              <a:lnSpc>
                <a:spcPct val="130000"/>
              </a:lnSpc>
            </a:pPr>
            <a:r>
              <a:rPr lang="zh-CN" altLang="en-US" b="1" dirty="0">
                <a:solidFill>
                  <a:schemeClr val="bg1"/>
                </a:solidFill>
                <a:latin typeface="Arial" panose="020B0604020202020204" pitchFamily="34" charset="0"/>
                <a:ea typeface="微软雅黑" panose="020B0503020204020204" pitchFamily="34" charset="-122"/>
                <a:sym typeface="+mn-ea"/>
              </a:rPr>
              <a:t>林德坤：</a:t>
            </a:r>
            <a:r>
              <a:rPr lang="en-US" altLang="zh-CN" dirty="0">
                <a:solidFill>
                  <a:schemeClr val="bg1"/>
                </a:solidFill>
                <a:latin typeface="Arial" panose="020B0604020202020204" pitchFamily="34" charset="0"/>
                <a:ea typeface="微软雅黑" panose="020B0503020204020204" pitchFamily="34" charset="-122"/>
                <a:sym typeface="+mn-ea"/>
              </a:rPr>
              <a:t>ppt</a:t>
            </a:r>
            <a:r>
              <a:rPr lang="zh-CN" altLang="en-US" dirty="0">
                <a:solidFill>
                  <a:schemeClr val="bg1"/>
                </a:solidFill>
                <a:ea typeface="微软雅黑" panose="020B0503020204020204" pitchFamily="34" charset="-122"/>
                <a:sym typeface="+mn-ea"/>
              </a:rPr>
              <a:t>的编写，召集组员。 </a:t>
            </a:r>
            <a:r>
              <a:rPr lang="en-US" altLang="zh-CN" dirty="0">
                <a:solidFill>
                  <a:schemeClr val="bg1"/>
                </a:solidFill>
                <a:ea typeface="微软雅黑" panose="020B0503020204020204" pitchFamily="34" charset="-122"/>
                <a:sym typeface="+mn-ea"/>
              </a:rPr>
              <a:t>9.5/10</a:t>
            </a:r>
            <a:r>
              <a:rPr lang="zh-CN" altLang="en-US" dirty="0">
                <a:solidFill>
                  <a:schemeClr val="bg1"/>
                </a:solidFill>
                <a:ea typeface="微软雅黑" panose="020B0503020204020204" pitchFamily="34" charset="-122"/>
                <a:sym typeface="+mn-ea"/>
              </a:rPr>
              <a:t>分</a:t>
            </a:r>
            <a:endParaRPr lang="en-US" altLang="zh-CN" dirty="0">
              <a:solidFill>
                <a:schemeClr val="bg1"/>
              </a:solidFill>
              <a:ea typeface="微软雅黑" panose="020B0503020204020204" pitchFamily="34" charset="-122"/>
            </a:endParaRPr>
          </a:p>
          <a:p>
            <a:pPr>
              <a:lnSpc>
                <a:spcPct val="130000"/>
              </a:lnSpc>
            </a:pPr>
            <a:endParaRPr lang="en-US" altLang="zh-CN" dirty="0">
              <a:solidFill>
                <a:schemeClr val="bg1"/>
              </a:solidFill>
              <a:latin typeface="Arial" panose="020B0604020202020204" pitchFamily="34" charset="0"/>
              <a:ea typeface="微软雅黑" panose="020B0503020204020204" pitchFamily="34" charset="-122"/>
            </a:endParaRPr>
          </a:p>
          <a:p>
            <a:pPr>
              <a:lnSpc>
                <a:spcPct val="130000"/>
              </a:lnSpc>
            </a:pPr>
            <a:endParaRPr lang="en-US" altLang="zh-CN" dirty="0">
              <a:solidFill>
                <a:schemeClr val="bg1"/>
              </a:solidFill>
              <a:ea typeface="微软雅黑" panose="020B0503020204020204" pitchFamily="34" charset="-122"/>
            </a:endParaRPr>
          </a:p>
          <a:p>
            <a:pPr>
              <a:lnSpc>
                <a:spcPct val="130000"/>
              </a:lnSpc>
            </a:pPr>
            <a:endParaRPr lang="en-US" altLang="zh-CN" dirty="0">
              <a:solidFill>
                <a:schemeClr val="bg1"/>
              </a:solidFill>
              <a:latin typeface="Arial" panose="020B0604020202020204" pitchFamily="34" charset="0"/>
              <a:ea typeface="微软雅黑" panose="020B0503020204020204" pitchFamily="34" charset="-122"/>
            </a:endParaRPr>
          </a:p>
          <a:p>
            <a:pPr>
              <a:lnSpc>
                <a:spcPct val="130000"/>
              </a:lnSpc>
            </a:pPr>
            <a:r>
              <a:rPr lang="zh-CN" altLang="en-US" b="1" dirty="0">
                <a:solidFill>
                  <a:schemeClr val="bg1"/>
                </a:solidFill>
                <a:ea typeface="微软雅黑" panose="020B0503020204020204" pitchFamily="34" charset="-122"/>
                <a:sym typeface="+mn-ea"/>
              </a:rPr>
              <a:t>李鹏磊：</a:t>
            </a:r>
            <a:r>
              <a:rPr lang="zh-CN" dirty="0">
                <a:solidFill>
                  <a:schemeClr val="bg1"/>
                </a:solidFill>
                <a:ea typeface="微软雅黑" panose="020B0503020204020204" pitchFamily="34" charset="-122"/>
                <a:sym typeface="+mn-ea"/>
              </a:rPr>
              <a:t>资料的收集</a:t>
            </a:r>
            <a:r>
              <a:rPr lang="zh-CN" altLang="en-US" dirty="0">
                <a:solidFill>
                  <a:schemeClr val="bg1"/>
                </a:solidFill>
                <a:ea typeface="微软雅黑" panose="020B0503020204020204" pitchFamily="34" charset="-122"/>
                <a:sym typeface="+mn-ea"/>
              </a:rPr>
              <a:t>                                                                           </a:t>
            </a:r>
            <a:r>
              <a:rPr lang="en-US" altLang="zh-CN" dirty="0">
                <a:solidFill>
                  <a:schemeClr val="bg1"/>
                </a:solidFill>
                <a:ea typeface="微软雅黑" panose="020B0503020204020204" pitchFamily="34" charset="-122"/>
                <a:sym typeface="+mn-ea"/>
              </a:rPr>
              <a:t>7.5/10</a:t>
            </a:r>
            <a:r>
              <a:rPr lang="zh-CN" altLang="en-US" dirty="0">
                <a:solidFill>
                  <a:schemeClr val="bg1"/>
                </a:solidFill>
                <a:ea typeface="微软雅黑" panose="020B0503020204020204" pitchFamily="34" charset="-122"/>
                <a:sym typeface="+mn-ea"/>
              </a:rPr>
              <a:t>分</a:t>
            </a:r>
            <a:endParaRPr lang="en-US" altLang="zh-CN" dirty="0">
              <a:solidFill>
                <a:schemeClr val="bg1"/>
              </a:solidFill>
              <a:ea typeface="微软雅黑" panose="020B0503020204020204" pitchFamily="34" charset="-122"/>
            </a:endParaRPr>
          </a:p>
          <a:p>
            <a:pPr>
              <a:lnSpc>
                <a:spcPct val="130000"/>
              </a:lnSpc>
            </a:pPr>
            <a:endParaRPr lang="en-US" altLang="zh-CN" dirty="0">
              <a:solidFill>
                <a:schemeClr val="bg1"/>
              </a:solidFill>
              <a:ea typeface="微软雅黑" panose="020B0503020204020204" pitchFamily="34" charset="-122"/>
            </a:endParaRPr>
          </a:p>
          <a:p>
            <a:pPr>
              <a:lnSpc>
                <a:spcPct val="130000"/>
              </a:lnSpc>
            </a:pPr>
            <a:endParaRPr lang="en-US" altLang="zh-CN" dirty="0">
              <a:solidFill>
                <a:schemeClr val="bg1"/>
              </a:solidFill>
              <a:ea typeface="微软雅黑" panose="020B0503020204020204" pitchFamily="34" charset="-122"/>
            </a:endParaRPr>
          </a:p>
          <a:p>
            <a:pPr>
              <a:lnSpc>
                <a:spcPct val="130000"/>
              </a:lnSpc>
            </a:pPr>
            <a:endParaRPr lang="en-US" altLang="zh-CN" dirty="0">
              <a:solidFill>
                <a:schemeClr val="bg1"/>
              </a:solidFill>
              <a:ea typeface="微软雅黑" panose="020B0503020204020204" pitchFamily="34" charset="-122"/>
            </a:endParaRPr>
          </a:p>
          <a:p>
            <a:pPr>
              <a:lnSpc>
                <a:spcPct val="130000"/>
              </a:lnSpc>
            </a:pPr>
            <a:r>
              <a:rPr lang="zh-CN" altLang="en-US" b="1" dirty="0">
                <a:solidFill>
                  <a:schemeClr val="bg1"/>
                </a:solidFill>
                <a:latin typeface="Arial" panose="020B0604020202020204" pitchFamily="34" charset="0"/>
                <a:ea typeface="微软雅黑" panose="020B0503020204020204" pitchFamily="34" charset="-122"/>
                <a:sym typeface="+mn-ea"/>
              </a:rPr>
              <a:t>梅肖玥：</a:t>
            </a:r>
            <a:r>
              <a:rPr lang="en-US" dirty="0">
                <a:solidFill>
                  <a:schemeClr val="bg1"/>
                </a:solidFill>
                <a:latin typeface="Arial" panose="020B0604020202020204" pitchFamily="34" charset="0"/>
                <a:ea typeface="微软雅黑" panose="020B0503020204020204" pitchFamily="34" charset="-122"/>
                <a:sym typeface="+mn-ea"/>
              </a:rPr>
              <a:t>6</a:t>
            </a:r>
            <a:r>
              <a:rPr lang="zh-CN" altLang="en-US" dirty="0">
                <a:solidFill>
                  <a:schemeClr val="bg1"/>
                </a:solidFill>
                <a:latin typeface="Arial" panose="020B0604020202020204" pitchFamily="34" charset="0"/>
                <a:ea typeface="微软雅黑" panose="020B0503020204020204" pitchFamily="34" charset="-122"/>
                <a:sym typeface="+mn-ea"/>
              </a:rPr>
              <a:t>个问题的提出</a:t>
            </a:r>
            <a:r>
              <a:rPr lang="zh-CN" altLang="en-US" dirty="0">
                <a:solidFill>
                  <a:schemeClr val="bg1"/>
                </a:solidFill>
                <a:ea typeface="微软雅黑" panose="020B0503020204020204" pitchFamily="34" charset="-122"/>
                <a:sym typeface="+mn-ea"/>
              </a:rPr>
              <a:t>                                           </a:t>
            </a:r>
            <a:r>
              <a:rPr lang="en-US" altLang="zh-CN" dirty="0">
                <a:solidFill>
                  <a:schemeClr val="bg1"/>
                </a:solidFill>
                <a:ea typeface="微软雅黑" panose="020B0503020204020204" pitchFamily="34" charset="-122"/>
                <a:sym typeface="+mn-ea"/>
              </a:rPr>
              <a:t>8/10</a:t>
            </a:r>
            <a:r>
              <a:rPr lang="zh-CN" altLang="en-US" dirty="0">
                <a:solidFill>
                  <a:schemeClr val="bg1"/>
                </a:solidFill>
                <a:ea typeface="微软雅黑" panose="020B0503020204020204" pitchFamily="34" charset="-122"/>
                <a:sym typeface="+mn-ea"/>
              </a:rPr>
              <a:t>分</a:t>
            </a:r>
            <a:endParaRPr lang="zh-CN" altLang="en-US" dirty="0">
              <a:solidFill>
                <a:schemeClr val="bg1"/>
              </a:solidFill>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b="12804"/>
          <a:stretch>
            <a:fillRect/>
          </a:stretch>
        </p:blipFill>
        <p:spPr>
          <a:xfrm>
            <a:off x="-2" y="0"/>
            <a:ext cx="12189174" cy="6858000"/>
          </a:xfrm>
          <a:prstGeom prst="rect">
            <a:avLst/>
          </a:prstGeom>
        </p:spPr>
      </p:pic>
      <p:sp>
        <p:nvSpPr>
          <p:cNvPr id="5" name="矩形 4"/>
          <p:cNvSpPr/>
          <p:nvPr/>
        </p:nvSpPr>
        <p:spPr>
          <a:xfrm>
            <a:off x="-2" y="0"/>
            <a:ext cx="12189174" cy="6858000"/>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10800000">
            <a:off x="3652180" y="1386123"/>
            <a:ext cx="4399284" cy="379248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2" name="组合 21"/>
          <p:cNvGrpSpPr/>
          <p:nvPr/>
        </p:nvGrpSpPr>
        <p:grpSpPr>
          <a:xfrm>
            <a:off x="6403328" y="2024110"/>
            <a:ext cx="2073463" cy="2883218"/>
            <a:chOff x="4746172" y="2786742"/>
            <a:chExt cx="1698172" cy="2361364"/>
          </a:xfrm>
        </p:grpSpPr>
        <p:cxnSp>
          <p:nvCxnSpPr>
            <p:cNvPr id="23" name="直接连接符 22"/>
            <p:cNvCxnSpPr/>
            <p:nvPr/>
          </p:nvCxnSpPr>
          <p:spPr>
            <a:xfrm>
              <a:off x="5776686" y="2786743"/>
              <a:ext cx="667657"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5080001" y="2786742"/>
              <a:ext cx="1364343" cy="236136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746172" y="4586514"/>
              <a:ext cx="336732" cy="55154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rot="14400000">
            <a:off x="5318523" y="4099144"/>
            <a:ext cx="1369884" cy="1121889"/>
            <a:chOff x="2156241" y="2090057"/>
            <a:chExt cx="1370730" cy="1122581"/>
          </a:xfrm>
        </p:grpSpPr>
        <p:cxnSp>
          <p:nvCxnSpPr>
            <p:cNvPr id="27" name="直接连接符 26"/>
            <p:cNvCxnSpPr/>
            <p:nvPr/>
          </p:nvCxnSpPr>
          <p:spPr>
            <a:xfrm>
              <a:off x="2156241" y="2090057"/>
              <a:ext cx="1370730"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2156241" y="2090057"/>
              <a:ext cx="685365" cy="1122581"/>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9" name="等腰三角形 28"/>
          <p:cNvSpPr/>
          <p:nvPr/>
        </p:nvSpPr>
        <p:spPr>
          <a:xfrm rot="10800000">
            <a:off x="6608902" y="5070997"/>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等腰三角形 29"/>
          <p:cNvSpPr/>
          <p:nvPr/>
        </p:nvSpPr>
        <p:spPr>
          <a:xfrm rot="15758920">
            <a:off x="7836674" y="3741540"/>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等腰三角形 30"/>
          <p:cNvSpPr/>
          <p:nvPr/>
        </p:nvSpPr>
        <p:spPr>
          <a:xfrm rot="10800000">
            <a:off x="3173401" y="2514182"/>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2" name="等腰三角形 31"/>
          <p:cNvSpPr/>
          <p:nvPr/>
        </p:nvSpPr>
        <p:spPr>
          <a:xfrm rot="7145812">
            <a:off x="4010315" y="3330474"/>
            <a:ext cx="1167514" cy="100647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3" name="等腰三角形 32"/>
          <p:cNvSpPr/>
          <p:nvPr/>
        </p:nvSpPr>
        <p:spPr>
          <a:xfrm rot="14400000">
            <a:off x="9078663" y="3304461"/>
            <a:ext cx="315578" cy="272049"/>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4" name="等腰三角形 33"/>
          <p:cNvSpPr/>
          <p:nvPr/>
        </p:nvSpPr>
        <p:spPr>
          <a:xfrm rot="16200000">
            <a:off x="8630396" y="4355130"/>
            <a:ext cx="650949" cy="561162"/>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6" name="文本框 35"/>
          <p:cNvSpPr txBox="1"/>
          <p:nvPr/>
        </p:nvSpPr>
        <p:spPr>
          <a:xfrm>
            <a:off x="4048760" y="2114550"/>
            <a:ext cx="4094480" cy="1198880"/>
          </a:xfrm>
          <a:prstGeom prst="rect">
            <a:avLst/>
          </a:prstGeom>
          <a:noFill/>
        </p:spPr>
        <p:txBody>
          <a:bodyPr wrap="square" rtlCol="0">
            <a:spAutoFit/>
          </a:bodyPr>
          <a:lstStyle/>
          <a:p>
            <a:r>
              <a:rPr lang="zh-CN" altLang="en-US" sz="7200" b="1" dirty="0" smtClean="0">
                <a:solidFill>
                  <a:prstClr val="white"/>
                </a:solidFill>
                <a:latin typeface="微软雅黑" panose="020B0503020204020204" pitchFamily="34" charset="-122"/>
                <a:ea typeface="微软雅黑" panose="020B0503020204020204" pitchFamily="34" charset="-122"/>
              </a:rPr>
              <a:t>问答环节</a:t>
            </a:r>
            <a:endParaRPr lang="zh-CN" altLang="en-US" sz="7200" b="1" dirty="0">
              <a:solidFill>
                <a:prstClr val="white"/>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2585687" y="1209551"/>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30125" y="-19066"/>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rot="1126428">
            <a:off x="9808113" y="583824"/>
            <a:ext cx="1405654" cy="1375431"/>
            <a:chOff x="1033006" y="520000"/>
            <a:chExt cx="1405654" cy="1375431"/>
          </a:xfrm>
        </p:grpSpPr>
        <p:sp>
          <p:nvSpPr>
            <p:cNvPr id="43" name="等腰三角形 42"/>
            <p:cNvSpPr/>
            <p:nvPr/>
          </p:nvSpPr>
          <p:spPr>
            <a:xfrm rot="14400000" flipH="1">
              <a:off x="1603130" y="1672697"/>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4" name="等腰三角形 43"/>
            <p:cNvSpPr/>
            <p:nvPr/>
          </p:nvSpPr>
          <p:spPr>
            <a:xfrm rot="3600000" flipH="1">
              <a:off x="1016507" y="1005651"/>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5" name="等腰三角形 44"/>
            <p:cNvSpPr/>
            <p:nvPr/>
          </p:nvSpPr>
          <p:spPr>
            <a:xfrm rot="7200000" flipH="1">
              <a:off x="1616786" y="692640"/>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6" name="等腰三角形 45"/>
            <p:cNvSpPr/>
            <p:nvPr/>
          </p:nvSpPr>
          <p:spPr>
            <a:xfrm rot="3600000" flipH="1">
              <a:off x="1465651" y="536499"/>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7" name="等腰三角形 46"/>
            <p:cNvSpPr/>
            <p:nvPr/>
          </p:nvSpPr>
          <p:spPr>
            <a:xfrm rot="14400000" flipH="1">
              <a:off x="1668660" y="1237026"/>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等腰三角形 47"/>
            <p:cNvSpPr/>
            <p:nvPr/>
          </p:nvSpPr>
          <p:spPr>
            <a:xfrm rot="14400000" flipH="1">
              <a:off x="2276982" y="1576920"/>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9" name="等腰三角形 48"/>
            <p:cNvSpPr/>
            <p:nvPr/>
          </p:nvSpPr>
          <p:spPr>
            <a:xfrm rot="14400000" flipH="1">
              <a:off x="2327293" y="1247319"/>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提问环节</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42315" y="1896110"/>
            <a:ext cx="9933940" cy="450850"/>
          </a:xfrm>
          <a:prstGeom prst="rect">
            <a:avLst/>
          </a:prstGeom>
          <a:noFill/>
        </p:spPr>
        <p:txBody>
          <a:bodyPr wrap="square" rtlCol="0" anchor="t">
            <a:spAutoFit/>
          </a:bodyPr>
          <a:p>
            <a:pPr>
              <a:lnSpc>
                <a:spcPct val="130000"/>
              </a:lnSpc>
            </a:pPr>
            <a:r>
              <a:rPr lang="en-US" altLang="zh-CN" dirty="0">
                <a:solidFill>
                  <a:schemeClr val="bg1"/>
                </a:solidFill>
                <a:ea typeface="微软雅黑" panose="020B0503020204020204" pitchFamily="34" charset="-122"/>
                <a:sym typeface="+mn-ea"/>
              </a:rPr>
              <a:t>Q</a:t>
            </a:r>
            <a:r>
              <a:rPr lang="zh-CN" altLang="en-US" dirty="0">
                <a:solidFill>
                  <a:schemeClr val="bg1"/>
                </a:solidFill>
                <a:ea typeface="微软雅黑" panose="020B0503020204020204" pitchFamily="34" charset="-122"/>
                <a:sym typeface="+mn-ea"/>
              </a:rPr>
              <a:t>：决定软件可维护性的主要因素有哪些。</a:t>
            </a:r>
            <a:endParaRPr lang="zh-CN" altLang="en-US" dirty="0">
              <a:solidFill>
                <a:schemeClr val="bg1"/>
              </a:solidFill>
              <a:ea typeface="微软雅黑" panose="020B0503020204020204" pitchFamily="34" charset="-122"/>
              <a:sym typeface="+mn-ea"/>
            </a:endParaRPr>
          </a:p>
        </p:txBody>
      </p:sp>
      <p:sp>
        <p:nvSpPr>
          <p:cNvPr id="3" name="文本框 2"/>
          <p:cNvSpPr txBox="1"/>
          <p:nvPr/>
        </p:nvSpPr>
        <p:spPr>
          <a:xfrm>
            <a:off x="742315" y="3132455"/>
            <a:ext cx="10088245" cy="368300"/>
          </a:xfrm>
          <a:prstGeom prst="rect">
            <a:avLst/>
          </a:prstGeom>
          <a:noFill/>
        </p:spPr>
        <p:txBody>
          <a:bodyPr wrap="square" rtlCol="0">
            <a:spAutoFit/>
          </a:bodyPr>
          <a:p>
            <a:r>
              <a:rPr lang="zh-CN" altLang="en-US" dirty="0">
                <a:solidFill>
                  <a:schemeClr val="bg1"/>
                </a:solidFill>
                <a:ea typeface="微软雅黑" panose="020B0503020204020204" pitchFamily="34" charset="-122"/>
              </a:rPr>
              <a:t>A:   可理解性、可测试性、可修改性、可移植性、可重用性。</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4765152" y="2955108"/>
            <a:ext cx="2844350" cy="2122805"/>
          </a:xfrm>
          <a:prstGeom prst="rect">
            <a:avLst/>
          </a:prstGeom>
          <a:noFill/>
        </p:spPr>
        <p:txBody>
          <a:bodyPr wrap="square" rtlCol="0">
            <a:spAutoFit/>
          </a:bodyPr>
          <a:lstStyle/>
          <a:p>
            <a:pPr algn="ctr"/>
            <a:r>
              <a:rPr lang="zh-CN" sz="6600" b="1" dirty="0">
                <a:solidFill>
                  <a:prstClr val="white"/>
                </a:solidFill>
                <a:latin typeface="微软雅黑" panose="020B0503020204020204" pitchFamily="34" charset="-122"/>
                <a:ea typeface="微软雅黑" panose="020B0503020204020204" pitchFamily="34" charset="-122"/>
              </a:rPr>
              <a:t>预防性维护</a:t>
            </a:r>
            <a:endParaRPr lang="zh-CN" sz="66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提问环节</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42315" y="1896110"/>
            <a:ext cx="9933940" cy="450850"/>
          </a:xfrm>
          <a:prstGeom prst="rect">
            <a:avLst/>
          </a:prstGeom>
          <a:noFill/>
        </p:spPr>
        <p:txBody>
          <a:bodyPr wrap="square" rtlCol="0" anchor="t">
            <a:spAutoFit/>
          </a:bodyPr>
          <a:p>
            <a:pPr>
              <a:lnSpc>
                <a:spcPct val="130000"/>
              </a:lnSpc>
            </a:pPr>
            <a:r>
              <a:rPr lang="en-US" altLang="zh-CN" dirty="0">
                <a:solidFill>
                  <a:schemeClr val="bg1"/>
                </a:solidFill>
                <a:ea typeface="微软雅黑" panose="020B0503020204020204" pitchFamily="34" charset="-122"/>
                <a:sym typeface="+mn-ea"/>
              </a:rPr>
              <a:t>Q</a:t>
            </a:r>
            <a:r>
              <a:rPr lang="zh-CN" altLang="en-US" dirty="0">
                <a:solidFill>
                  <a:schemeClr val="bg1"/>
                </a:solidFill>
                <a:ea typeface="微软雅黑" panose="020B0503020204020204" pitchFamily="34" charset="-122"/>
                <a:sym typeface="+mn-ea"/>
              </a:rPr>
              <a:t>：为什么文档更加重要</a:t>
            </a:r>
            <a:endParaRPr lang="zh-CN" altLang="en-US" dirty="0">
              <a:solidFill>
                <a:schemeClr val="bg1"/>
              </a:solidFill>
              <a:ea typeface="微软雅黑" panose="020B0503020204020204" pitchFamily="34" charset="-122"/>
              <a:sym typeface="+mn-ea"/>
            </a:endParaRPr>
          </a:p>
        </p:txBody>
      </p:sp>
      <p:sp>
        <p:nvSpPr>
          <p:cNvPr id="3" name="文本框 2"/>
          <p:cNvSpPr txBox="1"/>
          <p:nvPr/>
        </p:nvSpPr>
        <p:spPr>
          <a:xfrm>
            <a:off x="742315" y="3132455"/>
            <a:ext cx="10088245" cy="645160"/>
          </a:xfrm>
          <a:prstGeom prst="rect">
            <a:avLst/>
          </a:prstGeom>
          <a:noFill/>
        </p:spPr>
        <p:txBody>
          <a:bodyPr wrap="square" rtlCol="0">
            <a:spAutoFit/>
          </a:bodyPr>
          <a:p>
            <a:r>
              <a:rPr lang="zh-CN" altLang="en-US" dirty="0">
                <a:solidFill>
                  <a:schemeClr val="bg1"/>
                </a:solidFill>
                <a:ea typeface="微软雅黑" panose="020B0503020204020204" pitchFamily="34" charset="-122"/>
              </a:rPr>
              <a:t>A:   文档是软件可维护性的决定性因素。由于长期使用的大型软件系统在使用中必然会受到多次修改。</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提问环节</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42315" y="1896110"/>
            <a:ext cx="9933940" cy="450850"/>
          </a:xfrm>
          <a:prstGeom prst="rect">
            <a:avLst/>
          </a:prstGeom>
          <a:noFill/>
        </p:spPr>
        <p:txBody>
          <a:bodyPr wrap="square" rtlCol="0" anchor="t">
            <a:spAutoFit/>
          </a:bodyPr>
          <a:p>
            <a:pPr>
              <a:lnSpc>
                <a:spcPct val="130000"/>
              </a:lnSpc>
            </a:pPr>
            <a:r>
              <a:rPr lang="en-US" altLang="zh-CN" dirty="0">
                <a:solidFill>
                  <a:schemeClr val="bg1"/>
                </a:solidFill>
                <a:ea typeface="微软雅黑" panose="020B0503020204020204" pitchFamily="34" charset="-122"/>
                <a:sym typeface="+mn-ea"/>
              </a:rPr>
              <a:t>Q</a:t>
            </a:r>
            <a:r>
              <a:rPr lang="zh-CN" altLang="en-US" dirty="0">
                <a:solidFill>
                  <a:schemeClr val="bg1"/>
                </a:solidFill>
                <a:ea typeface="微软雅黑" panose="020B0503020204020204" pitchFamily="34" charset="-122"/>
                <a:sym typeface="+mn-ea"/>
              </a:rPr>
              <a:t>：为什么要进行预防性维护</a:t>
            </a:r>
            <a:endParaRPr lang="zh-CN" altLang="en-US" dirty="0">
              <a:solidFill>
                <a:schemeClr val="bg1"/>
              </a:solidFill>
              <a:ea typeface="微软雅黑" panose="020B0503020204020204" pitchFamily="34" charset="-122"/>
              <a:sym typeface="+mn-ea"/>
            </a:endParaRPr>
          </a:p>
        </p:txBody>
      </p:sp>
      <p:sp>
        <p:nvSpPr>
          <p:cNvPr id="3" name="文本框 2"/>
          <p:cNvSpPr txBox="1"/>
          <p:nvPr/>
        </p:nvSpPr>
        <p:spPr>
          <a:xfrm>
            <a:off x="742315" y="3132455"/>
            <a:ext cx="10088245" cy="368300"/>
          </a:xfrm>
          <a:prstGeom prst="rect">
            <a:avLst/>
          </a:prstGeom>
          <a:noFill/>
        </p:spPr>
        <p:txBody>
          <a:bodyPr wrap="square" rtlCol="0">
            <a:spAutoFit/>
          </a:bodyPr>
          <a:p>
            <a:r>
              <a:rPr lang="zh-CN" altLang="en-US" dirty="0">
                <a:solidFill>
                  <a:schemeClr val="bg1"/>
                </a:solidFill>
                <a:ea typeface="微软雅黑" panose="020B0503020204020204" pitchFamily="34" charset="-122"/>
              </a:rPr>
              <a:t>A:   老程序没有文档，结构性也很差。</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提问环节</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42315" y="1896110"/>
            <a:ext cx="9933940" cy="450850"/>
          </a:xfrm>
          <a:prstGeom prst="rect">
            <a:avLst/>
          </a:prstGeom>
          <a:noFill/>
        </p:spPr>
        <p:txBody>
          <a:bodyPr wrap="square" rtlCol="0" anchor="t">
            <a:spAutoFit/>
          </a:bodyPr>
          <a:p>
            <a:pPr>
              <a:lnSpc>
                <a:spcPct val="130000"/>
              </a:lnSpc>
            </a:pPr>
            <a:r>
              <a:rPr lang="en-US" altLang="zh-CN" dirty="0">
                <a:solidFill>
                  <a:schemeClr val="bg1"/>
                </a:solidFill>
                <a:ea typeface="微软雅黑" panose="020B0503020204020204" pitchFamily="34" charset="-122"/>
                <a:sym typeface="+mn-ea"/>
              </a:rPr>
              <a:t>Q</a:t>
            </a:r>
            <a:r>
              <a:rPr lang="zh-CN" altLang="en-US" dirty="0">
                <a:solidFill>
                  <a:schemeClr val="bg1"/>
                </a:solidFill>
                <a:ea typeface="微软雅黑" panose="020B0503020204020204" pitchFamily="34" charset="-122"/>
                <a:sym typeface="+mn-ea"/>
              </a:rPr>
              <a:t>：软件再工程主要分为哪三个大环节？</a:t>
            </a:r>
            <a:endParaRPr lang="zh-CN" dirty="0">
              <a:solidFill>
                <a:schemeClr val="bg1"/>
              </a:solidFill>
              <a:ea typeface="微软雅黑" panose="020B0503020204020204" pitchFamily="34" charset="-122"/>
              <a:sym typeface="+mn-ea"/>
            </a:endParaRPr>
          </a:p>
        </p:txBody>
      </p:sp>
      <p:sp>
        <p:nvSpPr>
          <p:cNvPr id="3" name="文本框 2"/>
          <p:cNvSpPr txBox="1"/>
          <p:nvPr/>
        </p:nvSpPr>
        <p:spPr>
          <a:xfrm>
            <a:off x="742315" y="3132455"/>
            <a:ext cx="10088245" cy="368300"/>
          </a:xfrm>
          <a:prstGeom prst="rect">
            <a:avLst/>
          </a:prstGeom>
          <a:noFill/>
        </p:spPr>
        <p:txBody>
          <a:bodyPr wrap="square" rtlCol="0">
            <a:spAutoFit/>
          </a:bodyPr>
          <a:p>
            <a:r>
              <a:rPr lang="zh-CN" altLang="en-US" dirty="0">
                <a:solidFill>
                  <a:schemeClr val="bg1"/>
                </a:solidFill>
                <a:ea typeface="微软雅黑" panose="020B0503020204020204" pitchFamily="34" charset="-122"/>
              </a:rPr>
              <a:t>A:   分析、重构和正向工程。</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提问环节</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42315" y="1896110"/>
            <a:ext cx="9933940" cy="450850"/>
          </a:xfrm>
          <a:prstGeom prst="rect">
            <a:avLst/>
          </a:prstGeom>
          <a:noFill/>
        </p:spPr>
        <p:txBody>
          <a:bodyPr wrap="square" rtlCol="0" anchor="t">
            <a:spAutoFit/>
          </a:bodyPr>
          <a:p>
            <a:pPr>
              <a:lnSpc>
                <a:spcPct val="130000"/>
              </a:lnSpc>
            </a:pPr>
            <a:r>
              <a:rPr lang="en-US" altLang="zh-CN" dirty="0">
                <a:solidFill>
                  <a:schemeClr val="bg1"/>
                </a:solidFill>
                <a:ea typeface="微软雅黑" panose="020B0503020204020204" pitchFamily="34" charset="-122"/>
                <a:sym typeface="+mn-ea"/>
              </a:rPr>
              <a:t>Q</a:t>
            </a:r>
            <a:r>
              <a:rPr lang="zh-CN" altLang="en-US" dirty="0">
                <a:solidFill>
                  <a:schemeClr val="bg1"/>
                </a:solidFill>
                <a:ea typeface="微软雅黑" panose="020B0503020204020204" pitchFamily="34" charset="-122"/>
                <a:sym typeface="+mn-ea"/>
              </a:rPr>
              <a:t>：软件再工程的主要目的是什么</a:t>
            </a:r>
            <a:endParaRPr lang="zh-CN" altLang="en-US" dirty="0">
              <a:solidFill>
                <a:schemeClr val="bg1"/>
              </a:solidFill>
              <a:ea typeface="微软雅黑" panose="020B0503020204020204" pitchFamily="34" charset="-122"/>
              <a:sym typeface="+mn-ea"/>
            </a:endParaRPr>
          </a:p>
        </p:txBody>
      </p:sp>
      <p:sp>
        <p:nvSpPr>
          <p:cNvPr id="3" name="文本框 2"/>
          <p:cNvSpPr txBox="1"/>
          <p:nvPr/>
        </p:nvSpPr>
        <p:spPr>
          <a:xfrm>
            <a:off x="742315" y="3132455"/>
            <a:ext cx="10088245" cy="368300"/>
          </a:xfrm>
          <a:prstGeom prst="rect">
            <a:avLst/>
          </a:prstGeom>
          <a:noFill/>
        </p:spPr>
        <p:txBody>
          <a:bodyPr wrap="square" rtlCol="0">
            <a:spAutoFit/>
          </a:bodyPr>
          <a:p>
            <a:r>
              <a:rPr lang="zh-CN" altLang="en-US" dirty="0">
                <a:solidFill>
                  <a:schemeClr val="bg1"/>
                </a:solidFill>
                <a:ea typeface="微软雅黑" panose="020B0503020204020204" pitchFamily="34" charset="-122"/>
              </a:rPr>
              <a:t>A:   翻新老程序。</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b="12804"/>
          <a:stretch>
            <a:fillRect/>
          </a:stretch>
        </p:blipFill>
        <p:spPr>
          <a:xfrm>
            <a:off x="-2" y="0"/>
            <a:ext cx="12189174" cy="6858000"/>
          </a:xfrm>
          <a:prstGeom prst="rect">
            <a:avLst/>
          </a:prstGeom>
        </p:spPr>
      </p:pic>
      <p:sp>
        <p:nvSpPr>
          <p:cNvPr id="5" name="矩形 4"/>
          <p:cNvSpPr/>
          <p:nvPr/>
        </p:nvSpPr>
        <p:spPr>
          <a:xfrm>
            <a:off x="-2" y="0"/>
            <a:ext cx="12189174" cy="6858000"/>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10800000">
            <a:off x="3652180" y="1386123"/>
            <a:ext cx="4399284" cy="379248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2" name="组合 21"/>
          <p:cNvGrpSpPr/>
          <p:nvPr/>
        </p:nvGrpSpPr>
        <p:grpSpPr>
          <a:xfrm>
            <a:off x="6403328" y="2024110"/>
            <a:ext cx="2073463" cy="2883218"/>
            <a:chOff x="4746172" y="2786742"/>
            <a:chExt cx="1698172" cy="2361364"/>
          </a:xfrm>
        </p:grpSpPr>
        <p:cxnSp>
          <p:nvCxnSpPr>
            <p:cNvPr id="23" name="直接连接符 22"/>
            <p:cNvCxnSpPr/>
            <p:nvPr/>
          </p:nvCxnSpPr>
          <p:spPr>
            <a:xfrm>
              <a:off x="5776686" y="2786743"/>
              <a:ext cx="667657"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5080001" y="2786742"/>
              <a:ext cx="1364343" cy="236136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746172" y="4586514"/>
              <a:ext cx="336732" cy="55154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rot="14400000">
            <a:off x="5318523" y="4099144"/>
            <a:ext cx="1369884" cy="1121889"/>
            <a:chOff x="2156241" y="2090057"/>
            <a:chExt cx="1370730" cy="1122581"/>
          </a:xfrm>
        </p:grpSpPr>
        <p:cxnSp>
          <p:nvCxnSpPr>
            <p:cNvPr id="27" name="直接连接符 26"/>
            <p:cNvCxnSpPr/>
            <p:nvPr/>
          </p:nvCxnSpPr>
          <p:spPr>
            <a:xfrm>
              <a:off x="2156241" y="2090057"/>
              <a:ext cx="1370730"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2156241" y="2090057"/>
              <a:ext cx="685365" cy="1122581"/>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9" name="等腰三角形 28"/>
          <p:cNvSpPr/>
          <p:nvPr/>
        </p:nvSpPr>
        <p:spPr>
          <a:xfrm rot="10800000">
            <a:off x="6608902" y="5070997"/>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等腰三角形 29"/>
          <p:cNvSpPr/>
          <p:nvPr/>
        </p:nvSpPr>
        <p:spPr>
          <a:xfrm rot="15758920">
            <a:off x="7836674" y="3741540"/>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等腰三角形 30"/>
          <p:cNvSpPr/>
          <p:nvPr/>
        </p:nvSpPr>
        <p:spPr>
          <a:xfrm rot="10800000">
            <a:off x="3173401" y="2514182"/>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2" name="等腰三角形 31"/>
          <p:cNvSpPr/>
          <p:nvPr/>
        </p:nvSpPr>
        <p:spPr>
          <a:xfrm rot="7145812">
            <a:off x="4010315" y="3330474"/>
            <a:ext cx="1167514" cy="100647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3" name="等腰三角形 32"/>
          <p:cNvSpPr/>
          <p:nvPr/>
        </p:nvSpPr>
        <p:spPr>
          <a:xfrm rot="14400000">
            <a:off x="9078663" y="3304461"/>
            <a:ext cx="315578" cy="272049"/>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4" name="等腰三角形 33"/>
          <p:cNvSpPr/>
          <p:nvPr/>
        </p:nvSpPr>
        <p:spPr>
          <a:xfrm rot="16200000">
            <a:off x="8630396" y="4355130"/>
            <a:ext cx="650949" cy="561162"/>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6" name="文本框 35"/>
          <p:cNvSpPr txBox="1"/>
          <p:nvPr/>
        </p:nvSpPr>
        <p:spPr>
          <a:xfrm>
            <a:off x="4048760" y="2114550"/>
            <a:ext cx="4094480" cy="1198880"/>
          </a:xfrm>
          <a:prstGeom prst="rect">
            <a:avLst/>
          </a:prstGeom>
          <a:noFill/>
        </p:spPr>
        <p:txBody>
          <a:bodyPr wrap="square" rtlCol="0">
            <a:spAutoFit/>
          </a:bodyPr>
          <a:lstStyle/>
          <a:p>
            <a:r>
              <a:rPr lang="en-US" altLang="zh-CN" sz="7200" b="1" dirty="0" smtClean="0">
                <a:solidFill>
                  <a:prstClr val="white"/>
                </a:solidFill>
                <a:latin typeface="微软雅黑" panose="020B0503020204020204" pitchFamily="34" charset="-122"/>
                <a:ea typeface="微软雅黑" panose="020B0503020204020204" pitchFamily="34" charset="-122"/>
              </a:rPr>
              <a:t>Thanks</a:t>
            </a:r>
            <a:endParaRPr lang="en-US" altLang="zh-CN" sz="7200" b="1" dirty="0">
              <a:solidFill>
                <a:prstClr val="white"/>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2585687" y="1209551"/>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30125" y="-19066"/>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rot="1126428">
            <a:off x="9808113" y="583824"/>
            <a:ext cx="1405654" cy="1375431"/>
            <a:chOff x="1033006" y="520000"/>
            <a:chExt cx="1405654" cy="1375431"/>
          </a:xfrm>
        </p:grpSpPr>
        <p:sp>
          <p:nvSpPr>
            <p:cNvPr id="43" name="等腰三角形 42"/>
            <p:cNvSpPr/>
            <p:nvPr/>
          </p:nvSpPr>
          <p:spPr>
            <a:xfrm rot="14400000" flipH="1">
              <a:off x="1603130" y="1672697"/>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4" name="等腰三角形 43"/>
            <p:cNvSpPr/>
            <p:nvPr/>
          </p:nvSpPr>
          <p:spPr>
            <a:xfrm rot="3600000" flipH="1">
              <a:off x="1016507" y="1005651"/>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5" name="等腰三角形 44"/>
            <p:cNvSpPr/>
            <p:nvPr/>
          </p:nvSpPr>
          <p:spPr>
            <a:xfrm rot="7200000" flipH="1">
              <a:off x="1616786" y="692640"/>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6" name="等腰三角形 45"/>
            <p:cNvSpPr/>
            <p:nvPr/>
          </p:nvSpPr>
          <p:spPr>
            <a:xfrm rot="3600000" flipH="1">
              <a:off x="1465651" y="536499"/>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7" name="等腰三角形 46"/>
            <p:cNvSpPr/>
            <p:nvPr/>
          </p:nvSpPr>
          <p:spPr>
            <a:xfrm rot="14400000" flipH="1">
              <a:off x="1668660" y="1237026"/>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等腰三角形 47"/>
            <p:cNvSpPr/>
            <p:nvPr/>
          </p:nvSpPr>
          <p:spPr>
            <a:xfrm rot="14400000" flipH="1">
              <a:off x="2276982" y="1576920"/>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9" name="等腰三角形 48"/>
            <p:cNvSpPr/>
            <p:nvPr/>
          </p:nvSpPr>
          <p:spPr>
            <a:xfrm rot="14400000" flipH="1">
              <a:off x="2327293" y="1247319"/>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p:txBody>
          <a:bodyPr/>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r>
              <a:rPr lang="zh-CN" b="1" noProof="0" dirty="0" smtClean="0">
                <a:ln>
                  <a:noFill/>
                </a:ln>
                <a:solidFill>
                  <a:schemeClr val="bg1"/>
                </a:solidFill>
                <a:effectLst/>
                <a:uLnTx/>
                <a:uFillTx/>
                <a:latin typeface="Arial" panose="020B0604020202020204" pitchFamily="34" charset="0"/>
                <a:ea typeface="宋体" panose="02010600030101010101" pitchFamily="2" charset="-122"/>
                <a:sym typeface="+mn-ea"/>
              </a:rPr>
              <a:t>和老设备一样，老程序也需要经常维护来满足用户的需求。</a:t>
            </a:r>
            <a:endParaRPr lang="zh-CN" b="1" noProof="0" dirty="0" smtClean="0">
              <a:ln>
                <a:noFill/>
              </a:ln>
              <a:solidFill>
                <a:schemeClr val="bg1"/>
              </a:solidFill>
              <a:effectLst/>
              <a:uLnTx/>
              <a:uFillTx/>
              <a:latin typeface="Arial" panose="020B0604020202020204" pitchFamily="34" charset="0"/>
              <a:ea typeface="宋体" panose="02010600030101010101" pitchFamily="2" charset="-122"/>
              <a:sym typeface="+mn-ea"/>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solidFill>
                <a:schemeClr val="bg1"/>
              </a:solidFill>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r>
              <a:rPr lang="zh-CN">
                <a:solidFill>
                  <a:schemeClr val="bg1"/>
                </a:solidFill>
              </a:rPr>
              <a:t>老程序是什么呢？</a:t>
            </a:r>
            <a:endParaRPr lang="zh-CN">
              <a:solidFill>
                <a:schemeClr val="bg1"/>
              </a:solidFill>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solidFill>
                <a:schemeClr val="bg1"/>
              </a:solidFill>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r>
              <a:rPr lang="zh-CN" altLang="en-US" dirty="0">
                <a:solidFill>
                  <a:schemeClr val="bg1"/>
                </a:solidFill>
                <a:latin typeface="Arial" panose="020B0604020202020204" pitchFamily="34" charset="0"/>
                <a:sym typeface="+mn-ea"/>
              </a:rPr>
              <a:t>老程序的体系结构和数据结构都很差，文档不全甚至完全没有文档，对曾经做过的修改也没有完整的记录。</a:t>
            </a:r>
            <a:endParaRPr lang="zh-CN" altLang="en-US" dirty="0">
              <a:latin typeface="Arial" panose="020B0604020202020204" pitchFamily="34" charset="0"/>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p>
        </p:txBody>
      </p:sp>
      <p:sp>
        <p:nvSpPr>
          <p:cNvPr id="4" name="文本框 3"/>
          <p:cNvSpPr txBox="1"/>
          <p:nvPr/>
        </p:nvSpPr>
        <p:spPr>
          <a:xfrm>
            <a:off x="405765" y="184785"/>
            <a:ext cx="3848100" cy="521970"/>
          </a:xfrm>
          <a:prstGeom prst="rect">
            <a:avLst/>
          </a:prstGeom>
          <a:noFill/>
        </p:spPr>
        <p:txBody>
          <a:bodyPr wrap="square" rtlCol="0">
            <a:spAutoFit/>
          </a:bodyPr>
          <a:p>
            <a:r>
              <a:rPr lang="zh-CN" altLang="en-US" sz="2800" b="1">
                <a:solidFill>
                  <a:schemeClr val="bg1"/>
                </a:solidFill>
                <a:latin typeface="黑体" panose="02010609060101010101" charset="-122"/>
                <a:ea typeface="黑体" panose="02010609060101010101" charset="-122"/>
              </a:rPr>
              <a:t>预防性维护</a:t>
            </a:r>
            <a:endParaRPr lang="zh-CN" altLang="en-US" sz="2800" b="1">
              <a:solidFill>
                <a:schemeClr val="bg1"/>
              </a:solidFill>
              <a:latin typeface="黑体" panose="02010609060101010101" charset="-122"/>
              <a:ea typeface="黑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random/>
      </p:transition>
    </mc:Choice>
    <mc:Fallback>
      <p:transition spd="slow" advClick="0" advTm="0">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预防性维护</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845820" y="1150620"/>
            <a:ext cx="3860800" cy="368300"/>
          </a:xfrm>
          <a:prstGeom prst="rect">
            <a:avLst/>
          </a:prstGeom>
          <a:noFill/>
        </p:spPr>
        <p:txBody>
          <a:bodyPr wrap="none" rtlCol="0" anchor="t">
            <a:spAutoFit/>
          </a:bodyPr>
          <a:p>
            <a:pPr eaLnBrk="1" hangingPunct="1"/>
            <a:r>
              <a:rPr lang="zh-CN" altLang="en-US" b="1" dirty="0">
                <a:solidFill>
                  <a:schemeClr val="bg1"/>
                </a:solidFill>
                <a:latin typeface="宋体" panose="02010600030101010101" pitchFamily="2" charset="-122"/>
                <a:sym typeface="+mn-ea"/>
              </a:rPr>
              <a:t>怎样满足用户对老程序的维护要求？</a:t>
            </a:r>
            <a:endParaRPr lang="zh-CN" altLang="en-US" b="1" dirty="0">
              <a:solidFill>
                <a:schemeClr val="bg1"/>
              </a:solidFill>
              <a:latin typeface="宋体" panose="02010600030101010101" pitchFamily="2" charset="-122"/>
              <a:sym typeface="+mn-ea"/>
            </a:endParaRPr>
          </a:p>
        </p:txBody>
      </p:sp>
      <p:sp>
        <p:nvSpPr>
          <p:cNvPr id="5" name="文本框 4"/>
          <p:cNvSpPr txBox="1"/>
          <p:nvPr/>
        </p:nvSpPr>
        <p:spPr>
          <a:xfrm>
            <a:off x="1270635" y="2567940"/>
            <a:ext cx="8350250" cy="2306955"/>
          </a:xfrm>
          <a:prstGeom prst="rect">
            <a:avLst/>
          </a:prstGeom>
          <a:noFill/>
        </p:spPr>
        <p:txBody>
          <a:bodyPr wrap="square" rtlCol="0" anchor="t">
            <a:spAutoFit/>
          </a:bodyPr>
          <a:p>
            <a:pPr eaLnBrk="1" hangingPunct="1"/>
            <a:r>
              <a:rPr lang="zh-CN" altLang="en-US" dirty="0">
                <a:solidFill>
                  <a:schemeClr val="bg1"/>
                </a:solidFill>
                <a:latin typeface="Arial" panose="020B0604020202020204" pitchFamily="34" charset="0"/>
                <a:sym typeface="+mn-ea"/>
              </a:rPr>
              <a:t>（</a:t>
            </a:r>
            <a:r>
              <a:rPr lang="en-US" altLang="zh-CN" dirty="0">
                <a:solidFill>
                  <a:schemeClr val="bg1"/>
                </a:solidFill>
                <a:latin typeface="Arial" panose="020B0604020202020204" pitchFamily="34" charset="0"/>
                <a:sym typeface="+mn-ea"/>
              </a:rPr>
              <a:t>1</a:t>
            </a:r>
            <a:r>
              <a:rPr lang="zh-CN" altLang="en-US" dirty="0">
                <a:solidFill>
                  <a:schemeClr val="bg1"/>
                </a:solidFill>
                <a:latin typeface="Arial" panose="020B0604020202020204" pitchFamily="34" charset="0"/>
                <a:sym typeface="+mn-ea"/>
              </a:rPr>
              <a:t>）反复多次地做修改程序的尝试，与不可见的设计及源代码“顽强战斗”，以实现所要求的修改。</a:t>
            </a:r>
            <a:endParaRPr lang="zh-CN" altLang="en-US" dirty="0">
              <a:solidFill>
                <a:schemeClr val="bg1"/>
              </a:solidFill>
              <a:latin typeface="Arial" panose="020B0604020202020204" pitchFamily="34" charset="0"/>
            </a:endParaRPr>
          </a:p>
          <a:p>
            <a:pPr eaLnBrk="1" hangingPunct="1"/>
            <a:r>
              <a:rPr lang="zh-CN" altLang="en-US" dirty="0">
                <a:solidFill>
                  <a:schemeClr val="bg1"/>
                </a:solidFill>
                <a:latin typeface="Arial" panose="020B0604020202020204" pitchFamily="34" charset="0"/>
                <a:sym typeface="+mn-ea"/>
              </a:rPr>
              <a:t>（</a:t>
            </a:r>
            <a:r>
              <a:rPr lang="en-US" altLang="zh-CN" dirty="0">
                <a:solidFill>
                  <a:schemeClr val="bg1"/>
                </a:solidFill>
                <a:latin typeface="Arial" panose="020B0604020202020204" pitchFamily="34" charset="0"/>
                <a:sym typeface="+mn-ea"/>
              </a:rPr>
              <a:t>2</a:t>
            </a:r>
            <a:r>
              <a:rPr lang="zh-CN" altLang="en-US" dirty="0">
                <a:solidFill>
                  <a:schemeClr val="bg1"/>
                </a:solidFill>
                <a:latin typeface="Arial" panose="020B0604020202020204" pitchFamily="34" charset="0"/>
                <a:sym typeface="+mn-ea"/>
              </a:rPr>
              <a:t>） 通过仔细分析程序尽可能多地掌握程序的内部工作细节，以便更有效地修改它。</a:t>
            </a:r>
            <a:endParaRPr lang="zh-CN" altLang="en-US" dirty="0">
              <a:solidFill>
                <a:schemeClr val="bg1"/>
              </a:solidFill>
              <a:latin typeface="Arial" panose="020B0604020202020204" pitchFamily="34" charset="0"/>
            </a:endParaRPr>
          </a:p>
          <a:p>
            <a:pPr eaLnBrk="1" hangingPunct="1"/>
            <a:r>
              <a:rPr lang="zh-CN" altLang="en-US" dirty="0">
                <a:solidFill>
                  <a:schemeClr val="bg1"/>
                </a:solidFill>
                <a:latin typeface="Arial" panose="020B0604020202020204" pitchFamily="34" charset="0"/>
                <a:sym typeface="+mn-ea"/>
              </a:rPr>
              <a:t>（</a:t>
            </a:r>
            <a:r>
              <a:rPr lang="en-US" altLang="zh-CN" dirty="0">
                <a:solidFill>
                  <a:schemeClr val="bg1"/>
                </a:solidFill>
                <a:latin typeface="Arial" panose="020B0604020202020204" pitchFamily="34" charset="0"/>
                <a:sym typeface="+mn-ea"/>
              </a:rPr>
              <a:t>3</a:t>
            </a:r>
            <a:r>
              <a:rPr lang="zh-CN" altLang="en-US" dirty="0">
                <a:solidFill>
                  <a:schemeClr val="bg1"/>
                </a:solidFill>
                <a:latin typeface="Arial" panose="020B0604020202020204" pitchFamily="34" charset="0"/>
                <a:sym typeface="+mn-ea"/>
              </a:rPr>
              <a:t>） 在深入理解原有设计的基础上，用软件工程方法重新设计、重新编码和测试那些需要变更的软件部分。</a:t>
            </a:r>
            <a:endParaRPr lang="zh-CN" altLang="en-US" dirty="0">
              <a:solidFill>
                <a:schemeClr val="bg1"/>
              </a:solidFill>
              <a:latin typeface="Arial" panose="020B0604020202020204" pitchFamily="34" charset="0"/>
            </a:endParaRPr>
          </a:p>
          <a:p>
            <a:pPr eaLnBrk="1" hangingPunct="1"/>
            <a:r>
              <a:rPr lang="zh-CN" altLang="en-US" dirty="0">
                <a:solidFill>
                  <a:schemeClr val="bg1"/>
                </a:solidFill>
                <a:latin typeface="Arial" panose="020B0604020202020204" pitchFamily="34" charset="0"/>
                <a:sym typeface="+mn-ea"/>
              </a:rPr>
              <a:t>（</a:t>
            </a:r>
            <a:r>
              <a:rPr lang="en-US" altLang="zh-CN" dirty="0">
                <a:solidFill>
                  <a:schemeClr val="bg1"/>
                </a:solidFill>
                <a:latin typeface="Arial" panose="020B0604020202020204" pitchFamily="34" charset="0"/>
                <a:sym typeface="+mn-ea"/>
              </a:rPr>
              <a:t>4</a:t>
            </a:r>
            <a:r>
              <a:rPr lang="zh-CN" altLang="en-US" dirty="0">
                <a:solidFill>
                  <a:schemeClr val="bg1"/>
                </a:solidFill>
                <a:latin typeface="Arial" panose="020B0604020202020204" pitchFamily="34" charset="0"/>
                <a:sym typeface="+mn-ea"/>
              </a:rPr>
              <a:t>） 以软件工程方法学为指导，对程序全部重新设计、重新编码和测试，为此可以使用</a:t>
            </a:r>
            <a:r>
              <a:rPr lang="en-US" altLang="zh-CN" dirty="0">
                <a:solidFill>
                  <a:schemeClr val="bg1"/>
                </a:solidFill>
                <a:latin typeface="Arial" panose="020B0604020202020204" pitchFamily="34" charset="0"/>
                <a:sym typeface="+mn-ea"/>
              </a:rPr>
              <a:t>CASE</a:t>
            </a:r>
            <a:r>
              <a:rPr lang="zh-CN" altLang="en-US" dirty="0">
                <a:solidFill>
                  <a:schemeClr val="bg1"/>
                </a:solidFill>
                <a:latin typeface="Arial" panose="020B0604020202020204" pitchFamily="34" charset="0"/>
                <a:sym typeface="+mn-ea"/>
              </a:rPr>
              <a:t>工具（逆向工程和再工程工具）来帮助理解原有的设计</a:t>
            </a:r>
            <a:endParaRPr lang="zh-CN" altLang="en-US" dirty="0">
              <a:solidFill>
                <a:schemeClr val="bg1"/>
              </a:solidFill>
              <a:latin typeface="Arial" panose="020B0604020202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预防性维护</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785495" y="2258695"/>
            <a:ext cx="10621645" cy="3392170"/>
          </a:xfrm>
          <a:prstGeom prst="rect">
            <a:avLst/>
          </a:prstGeom>
          <a:noFill/>
        </p:spPr>
        <p:txBody>
          <a:bodyPr wrap="square" rtlCol="0" anchor="t">
            <a:spAutoFit/>
          </a:bodyPr>
          <a:p>
            <a:pPr eaLnBrk="1" hangingPunct="1"/>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 粗看起来，在一个正在工作的程序版本已经存在的情况下重新开发一个大型程序，似乎是一种浪费。其实不然，下述事实很能说明问题。</a:t>
            </a:r>
            <a:endParaRPr lang="zh-CN" altLang="en-US"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(1)</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 维护一行源代码的代价可能是最初开发该行源代码代价</a:t>
            </a:r>
            <a:endParaRPr lang="en-US" altLang="zh-CN"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     的</a:t>
            </a:r>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14~40</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倍。</a:t>
            </a:r>
            <a:endParaRPr lang="zh-CN" altLang="en-US"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(2) </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重新设计软件体系结构（程序及数据结构）时使用了现</a:t>
            </a:r>
            <a:endParaRPr lang="en-US" altLang="zh-CN"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代设计概念，它对将来的维护可能有很大的帮助。</a:t>
            </a:r>
            <a:endParaRPr lang="zh-CN" altLang="en-US"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(3) </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由于现有的程序版本可作为软件原型使用，开发生产率</a:t>
            </a:r>
            <a:endParaRPr lang="en-US" altLang="zh-CN"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可大大高于平均水平。</a:t>
            </a:r>
            <a:endParaRPr lang="zh-CN" altLang="en-US" sz="2400" dirty="0">
              <a:latin typeface="Arial" panose="020B0604020202020204" pitchFamily="34" charset="0"/>
            </a:endParaRPr>
          </a:p>
          <a:p>
            <a:pPr marL="0" marR="0" lvl="0" indent="0" algn="l" defTabSz="914400" rtl="0" eaLnBrk="0" fontAlgn="base" latinLnBrk="0" hangingPunct="0">
              <a:lnSpc>
                <a:spcPts val="2700"/>
              </a:lnSpc>
              <a:spcBef>
                <a:spcPct val="0"/>
              </a:spcBef>
              <a:spcAft>
                <a:spcPct val="0"/>
              </a:spcAft>
              <a:buClrTx/>
              <a:buSzTx/>
              <a:buFontTx/>
              <a:buNone/>
              <a:defRPr/>
            </a:pPr>
            <a:endParaRPr lang="zh-CN" altLang="zh-CN" sz="2400" noProof="0" dirty="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预防性维护</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785495" y="2258695"/>
            <a:ext cx="10621645" cy="3761740"/>
          </a:xfrm>
          <a:prstGeom prst="rect">
            <a:avLst/>
          </a:prstGeom>
          <a:noFill/>
        </p:spPr>
        <p:txBody>
          <a:bodyPr wrap="square" rtlCol="0" anchor="t">
            <a:spAutoFit/>
          </a:bodyPr>
          <a:p>
            <a:pPr eaLnBrk="1" hangingPunct="1"/>
            <a:r>
              <a:rPr lang="en-US" altLang="zh-CN" sz="2400" dirty="0">
                <a:solidFill>
                  <a:schemeClr val="bg1"/>
                </a:solidFill>
                <a:latin typeface="Arial" panose="020B0604020202020204" pitchFamily="34" charset="0"/>
                <a:sym typeface="+mn-ea"/>
              </a:rPr>
              <a:t>(4) </a:t>
            </a:r>
            <a:r>
              <a:rPr lang="zh-CN" altLang="en-US" sz="2400" dirty="0">
                <a:solidFill>
                  <a:schemeClr val="bg1"/>
                </a:solidFill>
                <a:latin typeface="Arial" panose="020B0604020202020204" pitchFamily="34" charset="0"/>
                <a:sym typeface="+mn-ea"/>
              </a:rPr>
              <a:t>用户具有较多使用该软件的经验，因此，能够很容易</a:t>
            </a:r>
            <a:endParaRPr lang="en-US" altLang="zh-CN" sz="2400" dirty="0">
              <a:solidFill>
                <a:schemeClr val="bg1"/>
              </a:solidFill>
              <a:latin typeface="Arial" panose="020B0604020202020204" pitchFamily="34" charset="0"/>
            </a:endParaRPr>
          </a:p>
          <a:p>
            <a:pPr eaLnBrk="1" hangingPunct="1"/>
            <a:r>
              <a:rPr lang="en-US" altLang="zh-CN" sz="2400" dirty="0">
                <a:solidFill>
                  <a:schemeClr val="bg1"/>
                </a:solidFill>
                <a:latin typeface="Arial" panose="020B0604020202020204" pitchFamily="34" charset="0"/>
                <a:sym typeface="+mn-ea"/>
              </a:rPr>
              <a:t>     </a:t>
            </a:r>
            <a:r>
              <a:rPr lang="zh-CN" altLang="en-US" sz="2400" dirty="0">
                <a:solidFill>
                  <a:schemeClr val="bg1"/>
                </a:solidFill>
                <a:latin typeface="Arial" panose="020B0604020202020204" pitchFamily="34" charset="0"/>
                <a:sym typeface="+mn-ea"/>
              </a:rPr>
              <a:t>地搞清晰的变更需求和变更的范围。</a:t>
            </a:r>
            <a:endParaRPr lang="zh-CN" altLang="en-US" sz="2400" dirty="0">
              <a:solidFill>
                <a:schemeClr val="bg1"/>
              </a:solidFill>
              <a:latin typeface="Arial" panose="020B0604020202020204" pitchFamily="34" charset="0"/>
            </a:endParaRPr>
          </a:p>
          <a:p>
            <a:pPr eaLnBrk="1" hangingPunct="1"/>
            <a:r>
              <a:rPr lang="en-US" altLang="zh-CN" sz="2400" dirty="0">
                <a:solidFill>
                  <a:schemeClr val="bg1"/>
                </a:solidFill>
                <a:latin typeface="Arial" panose="020B0604020202020204" pitchFamily="34" charset="0"/>
                <a:sym typeface="+mn-ea"/>
              </a:rPr>
              <a:t>(5) </a:t>
            </a:r>
            <a:r>
              <a:rPr lang="zh-CN" altLang="en-US" sz="2400" dirty="0">
                <a:solidFill>
                  <a:schemeClr val="bg1"/>
                </a:solidFill>
                <a:latin typeface="Arial" panose="020B0604020202020204" pitchFamily="34" charset="0"/>
                <a:sym typeface="+mn-ea"/>
              </a:rPr>
              <a:t>利用逆向工程和再工程的工具，可以使一部分工作自</a:t>
            </a:r>
            <a:endParaRPr lang="en-US" altLang="zh-CN" sz="2400" dirty="0">
              <a:solidFill>
                <a:schemeClr val="bg1"/>
              </a:solidFill>
              <a:latin typeface="Arial" panose="020B0604020202020204" pitchFamily="34" charset="0"/>
            </a:endParaRPr>
          </a:p>
          <a:p>
            <a:pPr eaLnBrk="1" hangingPunct="1"/>
            <a:r>
              <a:rPr lang="en-US" altLang="zh-CN" sz="2400" dirty="0">
                <a:solidFill>
                  <a:schemeClr val="bg1"/>
                </a:solidFill>
                <a:latin typeface="Arial" panose="020B0604020202020204" pitchFamily="34" charset="0"/>
                <a:sym typeface="+mn-ea"/>
              </a:rPr>
              <a:t>      </a:t>
            </a:r>
            <a:r>
              <a:rPr lang="zh-CN" altLang="en-US" sz="2400" dirty="0">
                <a:solidFill>
                  <a:schemeClr val="bg1"/>
                </a:solidFill>
                <a:latin typeface="Arial" panose="020B0604020202020204" pitchFamily="34" charset="0"/>
                <a:sym typeface="+mn-ea"/>
              </a:rPr>
              <a:t>动化。</a:t>
            </a:r>
            <a:endParaRPr lang="zh-CN" altLang="en-US" sz="2400" dirty="0">
              <a:solidFill>
                <a:schemeClr val="bg1"/>
              </a:solidFill>
              <a:latin typeface="Arial" panose="020B0604020202020204" pitchFamily="34" charset="0"/>
            </a:endParaRPr>
          </a:p>
          <a:p>
            <a:pPr eaLnBrk="1" hangingPunct="1"/>
            <a:r>
              <a:rPr lang="en-US" altLang="zh-CN" sz="2400" dirty="0">
                <a:solidFill>
                  <a:schemeClr val="bg1"/>
                </a:solidFill>
                <a:latin typeface="Arial" panose="020B0604020202020204" pitchFamily="34" charset="0"/>
                <a:sym typeface="+mn-ea"/>
              </a:rPr>
              <a:t>(6) </a:t>
            </a:r>
            <a:r>
              <a:rPr lang="zh-CN" altLang="en-US" sz="2400" dirty="0">
                <a:solidFill>
                  <a:schemeClr val="bg1"/>
                </a:solidFill>
                <a:latin typeface="Arial" panose="020B0604020202020204" pitchFamily="34" charset="0"/>
                <a:sym typeface="+mn-ea"/>
              </a:rPr>
              <a:t>在完成预防性维护的过程中可以建立起完整的软件配</a:t>
            </a:r>
            <a:endParaRPr lang="en-US" altLang="zh-CN" sz="2400" dirty="0">
              <a:solidFill>
                <a:schemeClr val="bg1"/>
              </a:solidFill>
              <a:latin typeface="Arial" panose="020B0604020202020204" pitchFamily="34" charset="0"/>
            </a:endParaRPr>
          </a:p>
          <a:p>
            <a:pPr eaLnBrk="1" hangingPunct="1"/>
            <a:r>
              <a:rPr lang="en-US" altLang="zh-CN" sz="2400" dirty="0">
                <a:solidFill>
                  <a:schemeClr val="bg1"/>
                </a:solidFill>
                <a:latin typeface="Arial" panose="020B0604020202020204" pitchFamily="34" charset="0"/>
                <a:sym typeface="+mn-ea"/>
              </a:rPr>
              <a:t>     </a:t>
            </a:r>
            <a:r>
              <a:rPr lang="zh-CN" altLang="en-US" sz="2400" dirty="0">
                <a:solidFill>
                  <a:schemeClr val="bg1"/>
                </a:solidFill>
                <a:latin typeface="Arial" panose="020B0604020202020204" pitchFamily="34" charset="0"/>
                <a:sym typeface="+mn-ea"/>
              </a:rPr>
              <a:t>置。</a:t>
            </a:r>
            <a:endParaRPr lang="en-US" altLang="zh-CN" sz="2400" dirty="0">
              <a:solidFill>
                <a:schemeClr val="bg1"/>
              </a:solidFill>
              <a:latin typeface="Arial" panose="020B0604020202020204" pitchFamily="34" charset="0"/>
            </a:endParaRPr>
          </a:p>
          <a:p>
            <a:pPr eaLnBrk="1" hangingPunct="1"/>
            <a:r>
              <a:rPr lang="zh-CN" altLang="en-US" sz="2400" dirty="0">
                <a:solidFill>
                  <a:schemeClr val="bg1"/>
                </a:solidFill>
                <a:latin typeface="Arial" panose="020B0604020202020204" pitchFamily="34" charset="0"/>
                <a:sym typeface="+mn-ea"/>
              </a:rPr>
              <a:t>       虽然由于条件所限，目前预防性维护在全部维护活动中仅占很小比例，但是，人们不应该忽视这类维护，在条件具备时应该主动地进行预防性维护。</a:t>
            </a:r>
            <a:endParaRPr lang="zh-CN" altLang="en-US" sz="2400" dirty="0">
              <a:latin typeface="Arial" panose="020B0604020202020204" pitchFamily="34" charset="0"/>
            </a:endParaRPr>
          </a:p>
          <a:p>
            <a:pPr eaLnBrk="1" hangingPunct="1"/>
            <a:endParaRPr lang="zh-CN" altLang="en-US" sz="2400" dirty="0">
              <a:latin typeface="Arial" panose="020B0604020202020204" pitchFamily="34" charset="0"/>
            </a:endParaRPr>
          </a:p>
          <a:p>
            <a:pPr marL="0" marR="0" lvl="0" indent="0" algn="l" defTabSz="914400" rtl="0" eaLnBrk="0" fontAlgn="base" latinLnBrk="0" hangingPunct="0">
              <a:lnSpc>
                <a:spcPts val="2700"/>
              </a:lnSpc>
              <a:spcBef>
                <a:spcPct val="0"/>
              </a:spcBef>
              <a:spcAft>
                <a:spcPct val="0"/>
              </a:spcAft>
              <a:buClrTx/>
              <a:buSzTx/>
              <a:buFontTx/>
              <a:buNone/>
              <a:defRPr/>
            </a:pPr>
            <a:endParaRPr lang="zh-CN" altLang="zh-CN" sz="2400" noProof="0" dirty="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4911090" y="2914015"/>
            <a:ext cx="3070225" cy="521970"/>
          </a:xfrm>
          <a:prstGeom prst="rect">
            <a:avLst/>
          </a:prstGeom>
          <a:noFill/>
        </p:spPr>
        <p:txBody>
          <a:bodyPr wrap="square" rtlCol="0">
            <a:spAutoFit/>
          </a:bodyPr>
          <a:lstStyle/>
          <a:p>
            <a:pPr marR="0" lvl="0" defTabSz="914400" rtl="0" eaLnBrk="0" fontAlgn="base" latinLnBrk="0" hangingPunct="0">
              <a:lnSpc>
                <a:spcPct val="100000"/>
              </a:lnSpc>
              <a:spcBef>
                <a:spcPct val="0"/>
              </a:spcBef>
              <a:spcAft>
                <a:spcPct val="0"/>
              </a:spcAft>
              <a:defRPr/>
            </a:pP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调</a:t>
            </a:r>
            <a:r>
              <a:rPr lang="zh-CN" altLang="en-US" sz="24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383665" y="1087755"/>
            <a:ext cx="9615805" cy="1322070"/>
          </a:xfrm>
          <a:prstGeom prst="rect">
            <a:avLst/>
          </a:prstGeom>
          <a:noFill/>
        </p:spPr>
        <p:txBody>
          <a:bodyPr wrap="square" rtlCol="0" anchor="t">
            <a:spAutoFit/>
          </a:bodyPr>
          <a:p>
            <a:pPr marL="0" marR="0" lvl="0" indent="0" algn="l" defTabSz="914400" rtl="0" eaLnBrk="0" fontAlgn="base" latinLnBrk="0" hangingPunct="0">
              <a:lnSpc>
                <a:spcPts val="3200"/>
              </a:lnSpc>
              <a:spcBef>
                <a:spcPct val="0"/>
              </a:spcBef>
              <a:spcAft>
                <a:spcPct val="0"/>
              </a:spcAft>
              <a:buClrTx/>
              <a:buSzTx/>
              <a:buFontTx/>
              <a:buNone/>
              <a:defRPr/>
            </a:pPr>
            <a:r>
              <a:rPr lang="zh-CN" altLang="en-US" sz="2400" dirty="0">
                <a:solidFill>
                  <a:schemeClr val="bg1"/>
                </a:solidFill>
                <a:latin typeface="Arial" panose="020B0604020202020204" pitchFamily="34" charset="0"/>
                <a:sym typeface="+mn-ea"/>
              </a:rPr>
              <a:t>典型的软件再工程过程模型如下图所示。在某些情况下这些活动以线性顺序发生，但也并非总是这样。例如，为了理解某个程序的内部工作原理，可能在文档重构开始之前必须先进行逆向工程。</a:t>
            </a:r>
            <a:endParaRPr lang="zh-CN" altLang="en-US" sz="2400" noProof="0" dirty="0">
              <a:ln>
                <a:noFill/>
              </a:ln>
              <a:solidFill>
                <a:schemeClr val="bg1"/>
              </a:solidFill>
              <a:effectLst/>
              <a:uLnTx/>
              <a:uFillTx/>
              <a:latin typeface="Arial" panose="020B0604020202020204" pitchFamily="34" charset="0"/>
              <a:ea typeface="黑体" panose="02010609060101010101" charset="-122"/>
              <a:cs typeface="黑体" panose="02010609060101010101" charset="-122"/>
              <a:sym typeface="+mn-ea"/>
            </a:endParaRPr>
          </a:p>
        </p:txBody>
      </p:sp>
      <p:pic>
        <p:nvPicPr>
          <p:cNvPr id="105478" name="图片 1"/>
          <p:cNvPicPr>
            <a:picLocks noChangeAspect="1"/>
          </p:cNvPicPr>
          <p:nvPr/>
        </p:nvPicPr>
        <p:blipFill>
          <a:blip r:embed="rId1"/>
          <a:stretch>
            <a:fillRect/>
          </a:stretch>
        </p:blipFill>
        <p:spPr>
          <a:xfrm>
            <a:off x="1499235" y="2696845"/>
            <a:ext cx="3388360" cy="371094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2744</Words>
  <Application>WPS 演示</Application>
  <PresentationFormat>宽屏</PresentationFormat>
  <Paragraphs>231</Paragraphs>
  <Slides>34</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34</vt:i4>
      </vt:variant>
    </vt:vector>
  </HeadingPairs>
  <TitlesOfParts>
    <vt:vector size="46" baseType="lpstr">
      <vt:lpstr>Arial</vt:lpstr>
      <vt:lpstr>宋体</vt:lpstr>
      <vt:lpstr>Wingdings</vt:lpstr>
      <vt:lpstr>微软雅黑</vt:lpstr>
      <vt:lpstr>Impact</vt:lpstr>
      <vt:lpstr>黑体</vt:lpstr>
      <vt:lpstr>Calibri</vt:lpstr>
      <vt:lpstr>Arial Unicode MS</vt:lpstr>
      <vt:lpstr>Calibri Light</vt:lpstr>
      <vt:lpstr>楷体_GB2312</vt:lpstr>
      <vt:lpstr>新宋体</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M S I</cp:lastModifiedBy>
  <cp:revision>18</cp:revision>
  <dcterms:created xsi:type="dcterms:W3CDTF">2015-08-04T09:37:00Z</dcterms:created>
  <dcterms:modified xsi:type="dcterms:W3CDTF">2019-05-19T11:12:17Z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2052-11.1.0.8696</vt:lpwstr>
  </property>
</Properties>
</file>

<file path=docProps/thumbnail.jpeg>
</file>